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8" r:id="rId2"/>
    <p:sldMasterId id="2147483713" r:id="rId3"/>
    <p:sldMasterId id="2147483728" r:id="rId4"/>
    <p:sldMasterId id="2147483743" r:id="rId5"/>
    <p:sldMasterId id="2147483758" r:id="rId6"/>
  </p:sldMasterIdLst>
  <p:notesMasterIdLst>
    <p:notesMasterId r:id="rId45"/>
  </p:notesMasterIdLst>
  <p:handoutMasterIdLst>
    <p:handoutMasterId r:id="rId46"/>
  </p:handoutMasterIdLst>
  <p:sldIdLst>
    <p:sldId id="784" r:id="rId7"/>
    <p:sldId id="777" r:id="rId8"/>
    <p:sldId id="872" r:id="rId9"/>
    <p:sldId id="871" r:id="rId10"/>
    <p:sldId id="900" r:id="rId11"/>
    <p:sldId id="785" r:id="rId12"/>
    <p:sldId id="901" r:id="rId13"/>
    <p:sldId id="761" r:id="rId14"/>
    <p:sldId id="763" r:id="rId15"/>
    <p:sldId id="764" r:id="rId16"/>
    <p:sldId id="891" r:id="rId17"/>
    <p:sldId id="902" r:id="rId18"/>
    <p:sldId id="893" r:id="rId19"/>
    <p:sldId id="895" r:id="rId20"/>
    <p:sldId id="903" r:id="rId21"/>
    <p:sldId id="874" r:id="rId22"/>
    <p:sldId id="863" r:id="rId23"/>
    <p:sldId id="896" r:id="rId24"/>
    <p:sldId id="908" r:id="rId25"/>
    <p:sldId id="855" r:id="rId26"/>
    <p:sldId id="859" r:id="rId27"/>
    <p:sldId id="856" r:id="rId28"/>
    <p:sldId id="887" r:id="rId29"/>
    <p:sldId id="888" r:id="rId30"/>
    <p:sldId id="889" r:id="rId31"/>
    <p:sldId id="890" r:id="rId32"/>
    <p:sldId id="884" r:id="rId33"/>
    <p:sldId id="877" r:id="rId34"/>
    <p:sldId id="878" r:id="rId35"/>
    <p:sldId id="879" r:id="rId36"/>
    <p:sldId id="880" r:id="rId37"/>
    <p:sldId id="886" r:id="rId38"/>
    <p:sldId id="885" r:id="rId39"/>
    <p:sldId id="867" r:id="rId40"/>
    <p:sldId id="905" r:id="rId41"/>
    <p:sldId id="868" r:id="rId42"/>
    <p:sldId id="906" r:id="rId43"/>
    <p:sldId id="869" r:id="rId44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00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6699"/>
    <a:srgbClr val="0000FF"/>
    <a:srgbClr val="A5A10B"/>
    <a:srgbClr val="FFFFCC"/>
    <a:srgbClr val="006600"/>
    <a:srgbClr val="FF3300"/>
    <a:srgbClr val="99FFCC"/>
    <a:srgbClr val="FF0066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94643" autoAdjust="0"/>
  </p:normalViewPr>
  <p:slideViewPr>
    <p:cSldViewPr>
      <p:cViewPr varScale="1">
        <p:scale>
          <a:sx n="85" d="100"/>
          <a:sy n="85" d="100"/>
        </p:scale>
        <p:origin x="-762" y="-90"/>
      </p:cViewPr>
      <p:guideLst>
        <p:guide orient="horz" pos="2160"/>
        <p:guide pos="5184"/>
        <p:guide pos="1872"/>
        <p:guide pos="432"/>
        <p:guide pos="5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6" rIns="92293" bIns="46146" numCol="1" anchor="t" anchorCtr="0" compatLnSpc="1">
            <a:prstTxWarp prst="textNoShape">
              <a:avLst/>
            </a:prstTxWarp>
          </a:bodyPr>
          <a:lstStyle>
            <a:lvl1pPr algn="l" defTabSz="922338" eaLnBrk="1" hangingPunct="1">
              <a:defRPr kumimoji="1"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6" rIns="92293" bIns="46146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kumimoji="1"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6" rIns="92293" bIns="46146" numCol="1" anchor="b" anchorCtr="0" compatLnSpc="1">
            <a:prstTxWarp prst="textNoShape">
              <a:avLst/>
            </a:prstTxWarp>
          </a:bodyPr>
          <a:lstStyle>
            <a:lvl1pPr algn="l" defTabSz="922338" eaLnBrk="1" hangingPunct="1">
              <a:defRPr kumimoji="1"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6" rIns="92293" bIns="46146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kumimoji="1"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65F62093-1409-4EEE-A3EE-D89A2ACA1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2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93" tIns="46146" rIns="92293" bIns="46146" numCol="1" anchor="t" anchorCtr="0" compatLnSpc="1">
            <a:prstTxWarp prst="textNoShape">
              <a:avLst/>
            </a:prstTxWarp>
          </a:bodyPr>
          <a:lstStyle>
            <a:lvl1pPr algn="l" defTabSz="922338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77863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48175"/>
            <a:ext cx="5165725" cy="4144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93" tIns="46146" rIns="92293" bIns="46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05263" y="0"/>
            <a:ext cx="3005137" cy="452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93" tIns="46146" rIns="92293" bIns="46146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05138" cy="452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93" tIns="46146" rIns="92293" bIns="46146" numCol="1" anchor="b" anchorCtr="0" compatLnSpc="1">
            <a:prstTxWarp prst="textNoShape">
              <a:avLst/>
            </a:prstTxWarp>
          </a:bodyPr>
          <a:lstStyle>
            <a:lvl1pPr algn="l" defTabSz="922338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5263" y="8818563"/>
            <a:ext cx="3005137" cy="452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93" tIns="46146" rIns="92293" bIns="4614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2ACD57CB-956C-4FE7-BDCE-2C9F7C0C4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E736E-F081-42A5-820E-57BB686A62BF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357357-A0A9-4E30-9A27-6134735FCF0A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9BD6-4E6F-45C8-A329-C03560DD322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A9517-3899-4E9C-9A18-F34CE86F023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12865E-B3B3-4553-9351-AB3CD07236C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6E8F8A-032C-4DE7-B268-C64A018E6F2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505799-1158-4DFE-8B88-BB66C60405D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9C40CE-963A-46A6-823F-0ADEE98BABCD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99553-C562-44D9-A345-B5B7B802383A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4F257B-F010-4D38-A9CD-A575F375EA60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EC07C8-5E36-4E34-B420-1F97B3BC25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0E60B-9EEA-4E61-8E09-609F149EB48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D50-C4AB-4B90-B8E5-68D028E1DD7D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9C4D7-022C-43CB-B8B9-D44CE4E73646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F45E0-6E46-4F37-8943-4E6A67D0AF43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17FD1-06BD-4C39-98D3-2777C3FC7206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A346D-32E6-4DF2-9A3F-B8C91E3B9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E483F-7046-47AD-A352-74BDC046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A3E4-0689-4DE3-A8E3-05756F484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8A95-F3BB-42B5-8FC5-96A98FFD7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95191-0CB4-4840-A4CC-181A3F146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353F-ED6B-47F7-A97C-8BF929CFC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ED14-5AAA-488D-98AC-3776101DA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8A95-F3BB-42B5-8FC5-96A98FFD7E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52B5-434B-40BE-8883-0F850A2974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D800-11BB-418E-85AF-EA58388D6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825D-A0B5-4E1A-A0C9-8163F6EB3E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48DF-5235-4D17-B7B2-FE84C3CD9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52B5-434B-40BE-8883-0F850A2974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CD125-2DFB-468B-9D8B-2DB2C480C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825D-A0B5-4E1A-A0C9-8163F6EB3E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8A95-F3BB-42B5-8FC5-96A98FFD7E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52B5-434B-40BE-8883-0F850A2974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A346D-32E6-4DF2-9A3F-B8C91E3B9E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ED14-5AAA-488D-98AC-3776101DA8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D800-11BB-418E-85AF-EA58388D69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548DF-5235-4D17-B7B2-FE84C3CD9C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CD125-2DFB-468B-9D8B-2DB2C480C7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A010E-E07F-4485-A98D-903BF093A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A010E-E07F-4485-A98D-903BF093AD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21D84-55D5-4BA2-9D83-78C3462304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E2D9-1539-47B0-B8FE-1A88D5AC2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10CC-F7C2-43CC-B457-6037A3614D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E483F-7046-47AD-A352-74BDC046A6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BA3E4-0689-4DE3-A8E3-05756F484E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8A95-F3BB-42B5-8FC5-96A98FFD7E1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95191-0CB4-4840-A4CC-181A3F146F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353F-ED6B-47F7-A97C-8BF929CFCE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21D84-55D5-4BA2-9D83-78C346230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E2D9-1539-47B0-B8FE-1A88D5AC2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52B5-434B-40BE-8883-0F850A2974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9825D-A0B5-4E1A-A0C9-8163F6EB3E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98A95-F3BB-42B5-8FC5-96A98FFD7E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10CC-F7C2-43CC-B457-6037A3614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1545F5F-F08D-459C-9635-5FEAFC94E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9/30/2011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1" r:id="rId12"/>
    <p:sldLayoutId id="214748371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9/30/2011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9/30/2011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1545F5F-F08D-459C-9635-5FEAFC94E0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9/30/2011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2971800" y="2133600"/>
            <a:ext cx="32797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Anatoli</a:t>
            </a: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Afanasjev</a:t>
            </a:r>
            <a:endParaRPr lang="en-US" sz="32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1981200" y="2667000"/>
            <a:ext cx="53340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Mississippi State University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533400" y="152400"/>
            <a:ext cx="8229600" cy="1905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Recent progress in the study of fission barriers  in covariant density </a:t>
            </a:r>
            <a:r>
              <a:rPr lang="en-US" sz="320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functional theory.</a:t>
            </a:r>
            <a:endParaRPr lang="en-US" sz="3200" dirty="0" smtClean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0741" y="3276600"/>
            <a:ext cx="62087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1. Motivation </a:t>
            </a: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2. Outline of formalism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3. Role of pairing.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4. Fission barriers in actinides: </a:t>
            </a: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role of </a:t>
            </a:r>
            <a:r>
              <a:rPr lang="en-US" sz="2400" b="1" dirty="0" err="1" smtClean="0">
                <a:solidFill>
                  <a:srgbClr val="FF0000"/>
                </a:solidFill>
              </a:rPr>
              <a:t>triaxiality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5. Single-particle states</a:t>
            </a:r>
          </a:p>
          <a:p>
            <a:pPr marL="457200" indent="-457200"/>
            <a:r>
              <a:rPr lang="en-US" sz="2400" b="1" dirty="0" smtClean="0">
                <a:solidFill>
                  <a:srgbClr val="FF0000"/>
                </a:solidFill>
              </a:rPr>
              <a:t>6. Fission barriers in </a:t>
            </a:r>
            <a:r>
              <a:rPr lang="en-US" sz="2400" b="1" dirty="0" err="1" smtClean="0">
                <a:solidFill>
                  <a:srgbClr val="FF0000"/>
                </a:solidFill>
              </a:rPr>
              <a:t>superheavy</a:t>
            </a:r>
            <a:r>
              <a:rPr lang="en-US" sz="2400" b="1" dirty="0" smtClean="0">
                <a:solidFill>
                  <a:srgbClr val="FF0000"/>
                </a:solidFill>
              </a:rPr>
              <a:t> nuclei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5668" y="5943600"/>
            <a:ext cx="8662948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 dirty="0" smtClean="0">
                <a:solidFill>
                  <a:srgbClr val="FF0000"/>
                </a:solidFill>
              </a:rPr>
              <a:t>Collaborators:  H. </a:t>
            </a:r>
            <a:r>
              <a:rPr lang="en-US" sz="2400" i="1" dirty="0" err="1" smtClean="0">
                <a:solidFill>
                  <a:srgbClr val="FF0000"/>
                </a:solidFill>
              </a:rPr>
              <a:t>Abusara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S.Shawaqweh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P.Ring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G.Lalazissis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US" sz="2400" i="1" dirty="0" smtClean="0">
                <a:solidFill>
                  <a:srgbClr val="FF0000"/>
                </a:solidFill>
              </a:rPr>
              <a:t>and S. </a:t>
            </a:r>
            <a:r>
              <a:rPr lang="en-US" sz="2400" i="1" dirty="0" err="1" smtClean="0">
                <a:solidFill>
                  <a:srgbClr val="FF0000"/>
                </a:solidFill>
              </a:rPr>
              <a:t>Karatzikos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4" cstate="print"/>
          <a:srcRect l="26205" t="14764" r="19193" b="21260"/>
          <a:stretch>
            <a:fillRect/>
          </a:stretch>
        </p:blipFill>
        <p:spPr bwMode="auto">
          <a:xfrm>
            <a:off x="0" y="0"/>
            <a:ext cx="50974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 l="14026" t="15945" r="22884" b="10039"/>
          <a:stretch>
            <a:fillRect/>
          </a:stretch>
        </p:blipFill>
        <p:spPr bwMode="auto">
          <a:xfrm>
            <a:off x="4419600" y="3392488"/>
            <a:ext cx="4724400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4"/>
          <p:cNvPicPr>
            <a:picLocks noChangeAspect="1" noChangeArrowheads="1"/>
          </p:cNvPicPr>
          <p:nvPr/>
        </p:nvPicPr>
        <p:blipFill>
          <a:blip r:embed="rId6" cstate="print"/>
          <a:srcRect l="31374" t="67912" r="8858" b="15945"/>
          <a:stretch>
            <a:fillRect/>
          </a:stretch>
        </p:blipFill>
        <p:spPr bwMode="auto">
          <a:xfrm>
            <a:off x="5638800" y="2573338"/>
            <a:ext cx="28098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4"/>
          <p:cNvSpPr txBox="1">
            <a:spLocks noChangeArrowheads="1"/>
          </p:cNvSpPr>
          <p:nvPr/>
        </p:nvSpPr>
        <p:spPr bwMode="auto">
          <a:xfrm>
            <a:off x="4953000" y="152400"/>
            <a:ext cx="4191000" cy="7080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  Dependence of the fission barrier</a:t>
            </a:r>
          </a:p>
          <a:p>
            <a:pPr>
              <a:defRPr/>
            </a:pPr>
            <a:r>
              <a:rPr lang="en-US"/>
              <a:t> height on the cut-off energy E</a:t>
            </a:r>
            <a:r>
              <a:rPr lang="en-US" baseline="-25000"/>
              <a:t>cut-off</a:t>
            </a:r>
          </a:p>
        </p:txBody>
      </p:sp>
      <p:pic>
        <p:nvPicPr>
          <p:cNvPr id="4105" name="Picture 6"/>
          <p:cNvPicPr>
            <a:picLocks noChangeAspect="1" noChangeArrowheads="1"/>
          </p:cNvPicPr>
          <p:nvPr/>
        </p:nvPicPr>
        <p:blipFill>
          <a:blip r:embed="rId7" cstate="print"/>
          <a:srcRect l="15871" t="19489" r="59793" b="64961"/>
          <a:stretch>
            <a:fillRect/>
          </a:stretch>
        </p:blipFill>
        <p:spPr bwMode="auto">
          <a:xfrm>
            <a:off x="1981200" y="3810000"/>
            <a:ext cx="18954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228600" y="3962400"/>
          <a:ext cx="1400175" cy="457200"/>
        </p:xfrm>
        <a:graphic>
          <a:graphicData uri="http://schemas.openxmlformats.org/presentationml/2006/ole">
            <p:oleObj spid="_x0000_s4098" name="Equation" r:id="rId8" imgW="622080" imgH="20304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4724400"/>
            <a:ext cx="40386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 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includes high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momenta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and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leads to a ultra-violet divergence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3048000"/>
            <a:ext cx="2870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defined in ND-minimum</a:t>
            </a:r>
          </a:p>
        </p:txBody>
      </p:sp>
      <p:sp>
        <p:nvSpPr>
          <p:cNvPr id="10" name="Right Brace 9"/>
          <p:cNvSpPr/>
          <p:nvPr/>
        </p:nvSpPr>
        <p:spPr bwMode="auto">
          <a:xfrm rot="5400000">
            <a:off x="3352800" y="4114800"/>
            <a:ext cx="381000" cy="838200"/>
          </a:xfrm>
          <a:prstGeom prst="rightBrace">
            <a:avLst/>
          </a:prstGeom>
          <a:solidFill>
            <a:schemeClr val="accent1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1295400" y="5867400"/>
          <a:ext cx="1143000" cy="638175"/>
        </p:xfrm>
        <a:graphic>
          <a:graphicData uri="http://schemas.openxmlformats.org/presentationml/2006/ole">
            <p:oleObj spid="_x0000_s4099" name="Equation" r:id="rId9" imgW="431640" imgH="241200" progId="Equation.3">
              <p:embed/>
            </p:oleObj>
          </a:graphicData>
        </a:graphic>
      </p:graphicFrame>
      <p:sp>
        <p:nvSpPr>
          <p:cNvPr id="12" name="Bent-Up Arrow 11"/>
          <p:cNvSpPr/>
          <p:nvPr/>
        </p:nvSpPr>
        <p:spPr bwMode="auto">
          <a:xfrm rot="5400000">
            <a:off x="304800" y="5562600"/>
            <a:ext cx="914400" cy="762000"/>
          </a:xfrm>
          <a:prstGeom prst="bentUpArrow">
            <a:avLst/>
          </a:prstGeom>
          <a:solidFill>
            <a:schemeClr val="accent1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14600" y="5791200"/>
            <a:ext cx="18081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 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to avoid </a:t>
            </a:r>
          </a:p>
          <a:p>
            <a:pPr>
              <a:defRPr/>
            </a:pP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divergencies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990600"/>
            <a:ext cx="3886200" cy="1323975"/>
          </a:xfrm>
          <a:prstGeom prst="rect">
            <a:avLst/>
          </a:prstGeom>
          <a:solidFill>
            <a:srgbClr val="FFCC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</a:t>
            </a:r>
            <a:r>
              <a:rPr lang="en-US" b="1" dirty="0" err="1">
                <a:solidFill>
                  <a:schemeClr val="accent4">
                    <a:lumMod val="10000"/>
                  </a:schemeClr>
                </a:solidFill>
              </a:rPr>
              <a:t>Gogny</a:t>
            </a:r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 force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has finite range,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which automatically guarantees a proper cut-off in momentum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                 space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/>
          <a:srcRect l="15750" t="14400" r="12750" b="7200"/>
          <a:stretch>
            <a:fillRect/>
          </a:stretch>
        </p:blipFill>
        <p:spPr bwMode="auto">
          <a:xfrm>
            <a:off x="228600" y="685800"/>
            <a:ext cx="8717280" cy="59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7755" y="152400"/>
            <a:ext cx="7645043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Summary of modern fission barrier calculations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232" y="2590800"/>
            <a:ext cx="7916078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The limitations of axially symmetric calculations.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 l="5536" t="13583" r="4430" b="8269"/>
          <a:stretch>
            <a:fillRect/>
          </a:stretch>
        </p:blipFill>
        <p:spPr bwMode="auto">
          <a:xfrm>
            <a:off x="228600" y="1752600"/>
            <a:ext cx="8709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8029575" cy="120015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accent4">
                    <a:lumMod val="10000"/>
                  </a:schemeClr>
                </a:solidFill>
              </a:rPr>
              <a:t>Heights of the fission barriers 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Axially symmetric RHB calculations with D1S </a:t>
            </a:r>
            <a:r>
              <a:rPr lang="en-US" sz="2400" dirty="0" err="1"/>
              <a:t>Gogny</a:t>
            </a:r>
            <a:r>
              <a:rPr lang="en-US" sz="2400" dirty="0"/>
              <a:t> force</a:t>
            </a:r>
          </a:p>
          <a:p>
            <a:pPr algn="ctr">
              <a:defRPr/>
            </a:pPr>
            <a:r>
              <a:rPr lang="en-US" sz="2400" dirty="0"/>
              <a:t>for pairing versus experiment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 cstate="print"/>
          <a:srcRect l="15501" t="16534" r="21777" b="10039"/>
          <a:stretch>
            <a:fillRect/>
          </a:stretch>
        </p:blipFill>
        <p:spPr bwMode="auto">
          <a:xfrm>
            <a:off x="2209800" y="2209800"/>
            <a:ext cx="509746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6373813" cy="120015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chemeClr val="accent4">
                    <a:lumMod val="10000"/>
                  </a:schemeClr>
                </a:solidFill>
              </a:rPr>
              <a:t>    Extrapolation to </a:t>
            </a:r>
            <a:r>
              <a:rPr lang="en-US" sz="2400" b="1" i="1" dirty="0" err="1">
                <a:solidFill>
                  <a:schemeClr val="accent4">
                    <a:lumMod val="10000"/>
                  </a:schemeClr>
                </a:solidFill>
              </a:rPr>
              <a:t>superheavy</a:t>
            </a:r>
            <a:r>
              <a:rPr lang="en-US" sz="2400" b="1" i="1" dirty="0">
                <a:solidFill>
                  <a:schemeClr val="accent4">
                    <a:lumMod val="10000"/>
                  </a:schemeClr>
                </a:solidFill>
              </a:rPr>
              <a:t> nuclei:</a:t>
            </a:r>
          </a:p>
          <a:p>
            <a:pPr>
              <a:defRPr/>
            </a:pPr>
            <a:r>
              <a:rPr lang="en-US" sz="2400" dirty="0"/>
              <a:t>uncertainties in the fission barrier height due </a:t>
            </a:r>
          </a:p>
          <a:p>
            <a:pPr>
              <a:defRPr/>
            </a:pPr>
            <a:r>
              <a:rPr lang="en-US" sz="2400" dirty="0"/>
              <a:t>  to the uncertainties in the pairing strength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8247" y="2590800"/>
            <a:ext cx="5484066" cy="95410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Inner fission barriers in actinides: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the role of </a:t>
            </a:r>
            <a:r>
              <a:rPr lang="en-US" sz="2800" dirty="0" err="1" smtClean="0">
                <a:solidFill>
                  <a:srgbClr val="C00000"/>
                </a:solidFill>
              </a:rPr>
              <a:t>triaxiality</a:t>
            </a:r>
            <a:r>
              <a:rPr lang="en-US" sz="2800" dirty="0" smtClean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267200" cy="3271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533400"/>
            <a:ext cx="3514231" cy="5632311"/>
          </a:xfrm>
          <a:prstGeom prst="rect">
            <a:avLst/>
          </a:prstGeom>
          <a:solidFill>
            <a:srgbClr val="FFFFCC"/>
          </a:solidFill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Triaxial</a:t>
            </a:r>
            <a:r>
              <a:rPr lang="en-US" dirty="0" smtClean="0"/>
              <a:t> RHB code with </a:t>
            </a:r>
            <a:r>
              <a:rPr lang="en-US" dirty="0" err="1" smtClean="0"/>
              <a:t>Gogny</a:t>
            </a:r>
            <a:endParaRPr lang="en-US" dirty="0" smtClean="0"/>
          </a:p>
          <a:p>
            <a:r>
              <a:rPr lang="en-US" dirty="0" smtClean="0"/>
              <a:t>force in pairing channel has </a:t>
            </a:r>
          </a:p>
          <a:p>
            <a:r>
              <a:rPr lang="en-US" dirty="0" smtClean="0"/>
              <a:t>been developed ~ 10 years</a:t>
            </a:r>
          </a:p>
          <a:p>
            <a:r>
              <a:rPr lang="en-US" dirty="0" smtClean="0"/>
              <a:t>ago for the description of </a:t>
            </a:r>
          </a:p>
          <a:p>
            <a:r>
              <a:rPr lang="en-US" dirty="0" smtClean="0"/>
              <a:t>rotating nuclei. </a:t>
            </a:r>
          </a:p>
          <a:p>
            <a:endParaRPr lang="en-US" dirty="0" smtClean="0"/>
          </a:p>
          <a:p>
            <a:r>
              <a:rPr lang="en-US" dirty="0" smtClean="0"/>
              <a:t>However, the calculations in its framework are too computationally expensive.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Use RMF+BCS framework with monopole pairing:</a:t>
            </a:r>
          </a:p>
          <a:p>
            <a:r>
              <a:rPr lang="en-US" dirty="0" smtClean="0"/>
              <a:t> required computational time  is ~ 20-25 times smaller.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3581400" y="1752600"/>
            <a:ext cx="533400" cy="381000"/>
          </a:xfrm>
          <a:prstGeom prst="rightArrow">
            <a:avLst/>
          </a:prstGeom>
          <a:solidFill>
            <a:srgbClr val="0000FF"/>
          </a:solidFill>
          <a:ln w="603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1219200" y="3657600"/>
            <a:ext cx="1066800" cy="685800"/>
          </a:xfrm>
          <a:prstGeom prst="downArrow">
            <a:avLst/>
          </a:prstGeom>
          <a:solidFill>
            <a:srgbClr val="0000FF"/>
          </a:solidFill>
          <a:ln w="603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40289" name="Picture 1"/>
          <p:cNvPicPr>
            <a:picLocks noChangeAspect="1" noChangeArrowheads="1"/>
          </p:cNvPicPr>
          <p:nvPr/>
        </p:nvPicPr>
        <p:blipFill>
          <a:blip r:embed="rId4" cstate="print"/>
          <a:srcRect l="33957" t="58465" r="17347" b="11811"/>
          <a:stretch>
            <a:fillRect/>
          </a:stretch>
        </p:blipFill>
        <p:spPr bwMode="auto">
          <a:xfrm>
            <a:off x="4876800" y="3429000"/>
            <a:ext cx="3200400" cy="122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 cstate="print"/>
          <a:srcRect l="11442" t="26575" r="14026" b="22441"/>
          <a:stretch>
            <a:fillRect/>
          </a:stretch>
        </p:blipFill>
        <p:spPr bwMode="auto">
          <a:xfrm>
            <a:off x="4010393" y="4760834"/>
            <a:ext cx="4905007" cy="209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248400" y="5162490"/>
            <a:ext cx="1390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(Actinides)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152400"/>
            <a:ext cx="525780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sx="1000" sy="1000" algn="tl">
                    <a:srgbClr val="000000"/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Constrained calculations 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sx="1000" sy="1000" algn="tl">
                  <a:srgbClr val="00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219" t="57283" r="35433" b="25984"/>
          <a:stretch>
            <a:fillRect/>
          </a:stretch>
        </p:blipFill>
        <p:spPr bwMode="auto">
          <a:xfrm>
            <a:off x="6400800" y="2362200"/>
            <a:ext cx="2547812" cy="8499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943600" y="3505200"/>
            <a:ext cx="2997487" cy="2862322"/>
          </a:xfrm>
          <a:prstGeom prst="rect">
            <a:avLst/>
          </a:prstGeom>
          <a:solidFill>
            <a:srgbClr val="FFFF00">
              <a:alpha val="53000"/>
            </a:srgb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Augmented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Lagrangian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method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A.Staszack</a:t>
            </a:r>
            <a:r>
              <a:rPr lang="en-US" dirty="0" smtClean="0"/>
              <a:t> et al, </a:t>
            </a:r>
          </a:p>
          <a:p>
            <a:r>
              <a:rPr lang="en-US" dirty="0" smtClean="0"/>
              <a:t>Eur. Phys. J. A46, 85 </a:t>
            </a:r>
          </a:p>
          <a:p>
            <a:r>
              <a:rPr lang="en-US" dirty="0" smtClean="0"/>
              <a:t>(2010)</a:t>
            </a:r>
          </a:p>
          <a:p>
            <a:r>
              <a:rPr lang="en-US" dirty="0" smtClean="0"/>
              <a:t>is also implemented but </a:t>
            </a:r>
          </a:p>
          <a:p>
            <a:r>
              <a:rPr lang="en-US" dirty="0" smtClean="0"/>
              <a:t>its use is not required in </a:t>
            </a:r>
          </a:p>
          <a:p>
            <a:r>
              <a:rPr lang="en-US" dirty="0" smtClean="0"/>
              <a:t>the majority of the cases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838200"/>
            <a:ext cx="2465034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Quadratic constraint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6096000"/>
            <a:ext cx="976550" cy="523220"/>
          </a:xfrm>
          <a:prstGeom prst="rect">
            <a:avLst/>
          </a:prstGeom>
          <a:solidFill>
            <a:srgbClr val="FF6699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240</a:t>
            </a:r>
            <a:r>
              <a:rPr lang="en-US" sz="2800" dirty="0" smtClean="0"/>
              <a:t>Pu</a:t>
            </a:r>
            <a:endParaRPr lang="en-US" sz="2800" dirty="0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4" cstate="print"/>
          <a:srcRect l="19500" t="12000" r="25500" b="8400"/>
          <a:stretch>
            <a:fillRect/>
          </a:stretch>
        </p:blipFill>
        <p:spPr bwMode="auto">
          <a:xfrm>
            <a:off x="0" y="762000"/>
            <a:ext cx="5734912" cy="51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5468" t="23032" r="28789" b="61417"/>
          <a:stretch>
            <a:fillRect/>
          </a:stretch>
        </p:blipFill>
        <p:spPr bwMode="auto">
          <a:xfrm>
            <a:off x="5638800" y="1447800"/>
            <a:ext cx="3359210" cy="713766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733800" y="5867400"/>
            <a:ext cx="1809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Fission path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2667000" y="3810000"/>
            <a:ext cx="1295400" cy="1981200"/>
          </a:xfrm>
          <a:prstGeom prst="straightConnector1">
            <a:avLst/>
          </a:prstGeom>
          <a:noFill/>
          <a:ln w="603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52400"/>
            <a:ext cx="6468950" cy="461665"/>
          </a:xfrm>
          <a:prstGeom prst="rect">
            <a:avLst/>
          </a:prstGeom>
          <a:solidFill>
            <a:srgbClr val="FFFFCC"/>
          </a:solidFill>
          <a:ln w="3810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Parametrization</a:t>
            </a:r>
            <a:r>
              <a:rPr lang="en-US" sz="2400" dirty="0" smtClean="0"/>
              <a:t> dependence of fission barriers</a:t>
            </a:r>
            <a:endParaRPr lang="en-US" sz="240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 l="14764" t="12992" r="14395" b="4134"/>
          <a:stretch>
            <a:fillRect/>
          </a:stretch>
        </p:blipFill>
        <p:spPr bwMode="auto">
          <a:xfrm>
            <a:off x="1447800" y="685800"/>
            <a:ext cx="6324600" cy="46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5400" y="5334000"/>
            <a:ext cx="6615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Three classes of the CDFT forces:</a:t>
            </a:r>
          </a:p>
          <a:p>
            <a:r>
              <a:rPr lang="en-US" dirty="0" smtClean="0"/>
              <a:t>NL3* - non-linear meson exchange</a:t>
            </a:r>
          </a:p>
          <a:p>
            <a:r>
              <a:rPr lang="en-US" dirty="0" smtClean="0"/>
              <a:t>DD-ME2 – density dependent meson exchange</a:t>
            </a:r>
          </a:p>
          <a:p>
            <a:r>
              <a:rPr lang="en-US" dirty="0" smtClean="0"/>
              <a:t>DD-PC1 – density dependent point coupling [no mesons]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 cstate="print"/>
          <a:srcRect l="14250" t="19200" r="27750" b="15600"/>
          <a:stretch>
            <a:fillRect/>
          </a:stretch>
        </p:blipFill>
        <p:spPr bwMode="auto">
          <a:xfrm>
            <a:off x="228600" y="1981200"/>
            <a:ext cx="4312920" cy="303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4" cstate="print"/>
          <a:srcRect l="29250" t="14400" r="12000" b="18000"/>
          <a:stretch>
            <a:fillRect/>
          </a:stretch>
        </p:blipFill>
        <p:spPr bwMode="auto">
          <a:xfrm>
            <a:off x="4724400" y="228600"/>
            <a:ext cx="42383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5" cstate="print"/>
          <a:srcRect l="6000" t="22800" r="36000" b="8400"/>
          <a:stretch>
            <a:fillRect/>
          </a:stretch>
        </p:blipFill>
        <p:spPr bwMode="auto">
          <a:xfrm>
            <a:off x="4724400" y="3459480"/>
            <a:ext cx="4378487" cy="32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6" cstate="print"/>
          <a:srcRect l="21000" t="61200" r="24750" b="20400"/>
          <a:stretch>
            <a:fillRect/>
          </a:stretch>
        </p:blipFill>
        <p:spPr bwMode="auto">
          <a:xfrm>
            <a:off x="685800" y="6172200"/>
            <a:ext cx="32351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7" cstate="print"/>
          <a:srcRect l="29527" t="43701" r="12918" b="40749"/>
          <a:stretch>
            <a:fillRect/>
          </a:stretch>
        </p:blipFill>
        <p:spPr bwMode="auto">
          <a:xfrm>
            <a:off x="533400" y="1193448"/>
            <a:ext cx="3992563" cy="67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" y="282714"/>
            <a:ext cx="3698448" cy="707886"/>
          </a:xfrm>
          <a:prstGeom prst="rect">
            <a:avLst/>
          </a:prstGeom>
          <a:solidFill>
            <a:srgbClr val="FFFF00">
              <a:alpha val="51000"/>
            </a:srgb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Dependence of fission barriers </a:t>
            </a:r>
          </a:p>
          <a:p>
            <a:r>
              <a:rPr lang="en-US" dirty="0" smtClean="0"/>
              <a:t>on pairing cutoff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3048" y="5562600"/>
            <a:ext cx="2303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Solid lines –axial</a:t>
            </a:r>
          </a:p>
          <a:p>
            <a:r>
              <a:rPr lang="en-US" sz="1800" dirty="0" smtClean="0"/>
              <a:t>Dashed lines -</a:t>
            </a:r>
            <a:r>
              <a:rPr lang="en-US" sz="1800" dirty="0" err="1" smtClean="0"/>
              <a:t>triaxial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17523" y="5105400"/>
            <a:ext cx="4053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Eq.(13) - use of smooth energy-</a:t>
            </a:r>
          </a:p>
          <a:p>
            <a:r>
              <a:rPr lang="en-US" dirty="0" smtClean="0"/>
              <a:t>-dependent cutoff weights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M.Bener</a:t>
            </a:r>
            <a:r>
              <a:rPr lang="en-US" dirty="0" smtClean="0"/>
              <a:t> et al, EPJ A 8, 59 (2000)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1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762000"/>
            <a:ext cx="74676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4572000" y="1371600"/>
            <a:ext cx="1066800" cy="457200"/>
          </a:xfrm>
          <a:prstGeom prst="ellipse">
            <a:avLst/>
          </a:prstGeom>
          <a:solidFill>
            <a:schemeClr val="tx1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/>
              <a:t>CDFT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629400" y="457200"/>
            <a:ext cx="1066800" cy="457200"/>
          </a:xfrm>
          <a:prstGeom prst="ellipse">
            <a:avLst/>
          </a:prstGeom>
          <a:solidFill>
            <a:schemeClr val="tx1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/>
              <a:t>SEDF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553200" y="2514600"/>
            <a:ext cx="990600" cy="457200"/>
          </a:xfrm>
          <a:prstGeom prst="ellipse">
            <a:avLst/>
          </a:prstGeom>
          <a:solidFill>
            <a:schemeClr val="tx1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800" dirty="0"/>
              <a:t>MM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0" y="5546725"/>
            <a:ext cx="4195763" cy="1311275"/>
          </a:xfrm>
          <a:prstGeom prst="rect">
            <a:avLst/>
          </a:prstGeom>
          <a:solidFill>
            <a:schemeClr val="tx2"/>
          </a:solidFill>
          <a:ln w="25400" cap="sq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Self-consistent theories give the</a:t>
            </a:r>
          </a:p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largest variations in the predictions </a:t>
            </a:r>
          </a:p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of magic gaps</a:t>
            </a:r>
          </a:p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 Z=120, 126 and 172, 184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4" cstate="print"/>
          <a:srcRect l="21407" t="14173" r="12918" b="2362"/>
          <a:stretch>
            <a:fillRect/>
          </a:stretch>
        </p:blipFill>
        <p:spPr bwMode="auto">
          <a:xfrm>
            <a:off x="304800" y="18163"/>
            <a:ext cx="8610600" cy="68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76400" y="838200"/>
            <a:ext cx="4724400" cy="1015663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. N</a:t>
            </a:r>
            <a:r>
              <a:rPr lang="en-US" baseline="-25000" dirty="0" smtClean="0">
                <a:solidFill>
                  <a:schemeClr val="accent4">
                    <a:lumMod val="1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=20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N</a:t>
            </a:r>
            <a:r>
              <a:rPr lang="en-US" baseline="-25000" dirty="0" smtClean="0">
                <a:solidFill>
                  <a:schemeClr val="accent4">
                    <a:lumMod val="1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=20</a:t>
            </a:r>
          </a:p>
          <a:p>
            <a:pPr marL="457200" indent="-457200"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accent4">
                    <a:lumMod val="10000"/>
                  </a:schemeClr>
                </a:solidFill>
              </a:rPr>
              <a:t>cut</a:t>
            </a:r>
            <a:r>
              <a:rPr lang="en-US" baseline="-25000" dirty="0" smtClean="0">
                <a:solidFill>
                  <a:schemeClr val="accent4">
                    <a:lumMod val="10000"/>
                  </a:schemeClr>
                </a:solidFill>
              </a:rPr>
              <a:t>-off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=120 </a:t>
            </a:r>
            <a:r>
              <a:rPr lang="en-US" dirty="0" err="1" smtClean="0">
                <a:solidFill>
                  <a:schemeClr val="accent4">
                    <a:lumMod val="10000"/>
                  </a:schemeClr>
                </a:solidFill>
              </a:rPr>
              <a:t>MeV</a:t>
            </a: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, monopole pairing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  <a:p>
            <a:pPr marL="457200" indent="-457200"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3. 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</a:rPr>
              <a:t>20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, Q</a:t>
            </a:r>
            <a:r>
              <a:rPr lang="en-US" baseline="-25000" dirty="0">
                <a:solidFill>
                  <a:schemeClr val="accent4">
                    <a:lumMod val="10000"/>
                  </a:schemeClr>
                </a:solidFill>
              </a:rPr>
              <a:t>22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constraints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0"/>
            <a:ext cx="2082800" cy="40005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RMF(NL3*)+BCS</a:t>
            </a:r>
          </a:p>
        </p:txBody>
      </p:sp>
      <p:graphicFrame>
        <p:nvGraphicFramePr>
          <p:cNvPr id="136194" name="Object 3"/>
          <p:cNvGraphicFramePr>
            <a:graphicFrameLocks noChangeAspect="1"/>
          </p:cNvGraphicFramePr>
          <p:nvPr/>
        </p:nvGraphicFramePr>
        <p:xfrm>
          <a:off x="8229600" y="5307012"/>
          <a:ext cx="838200" cy="407988"/>
        </p:xfrm>
        <a:graphic>
          <a:graphicData uri="http://schemas.openxmlformats.org/presentationml/2006/ole">
            <p:oleObj spid="_x0000_s136194" name="Equation" r:id="rId5" imgW="46980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 l="21038" t="18307" r="19193" b="4724"/>
          <a:stretch>
            <a:fillRect/>
          </a:stretch>
        </p:blipFill>
        <p:spPr bwMode="auto">
          <a:xfrm>
            <a:off x="533400" y="1066800"/>
            <a:ext cx="8229600" cy="558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152400"/>
            <a:ext cx="7467600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sx="1000" sy="1000" algn="tl">
                    <a:srgbClr val="000000"/>
                  </a:outerShdw>
                </a:effectLst>
              </a:rPr>
              <a:t>  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Gamma-deformations along the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triaxial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 part of the fission path</a:t>
            </a:r>
            <a:endParaRPr lang="en-US" sz="2400" dirty="0">
              <a:solidFill>
                <a:schemeClr val="bg2">
                  <a:lumMod val="50000"/>
                </a:schemeClr>
              </a:solidFill>
              <a:effectLst>
                <a:outerShdw blurRad="38100" dist="38100" sx="1000" sy="1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 l="20669" t="27756" r="19562" b="3543"/>
          <a:stretch>
            <a:fillRect/>
          </a:stretch>
        </p:blipFill>
        <p:spPr bwMode="auto">
          <a:xfrm>
            <a:off x="0" y="1328688"/>
            <a:ext cx="6317607" cy="453871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447800" y="58423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deformation of the saddle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point obtained in the axially symmetric solution.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4600" y="1371600"/>
            <a:ext cx="2819400" cy="440120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lowering of the </a:t>
            </a:r>
          </a:p>
          <a:p>
            <a:r>
              <a:rPr lang="en-US" dirty="0" smtClean="0"/>
              <a:t>level density at the </a:t>
            </a:r>
          </a:p>
          <a:p>
            <a:r>
              <a:rPr lang="en-US" dirty="0" smtClean="0"/>
              <a:t>Fermi surface induced </a:t>
            </a:r>
          </a:p>
          <a:p>
            <a:r>
              <a:rPr lang="en-US" dirty="0" smtClean="0"/>
              <a:t>by </a:t>
            </a:r>
            <a:r>
              <a:rPr lang="en-US" dirty="0" err="1" smtClean="0"/>
              <a:t>triaxiality</a:t>
            </a:r>
            <a:endParaRPr lang="en-US" dirty="0" smtClean="0"/>
          </a:p>
          <a:p>
            <a:r>
              <a:rPr lang="en-US" dirty="0" smtClean="0"/>
              <a:t>leads to a more</a:t>
            </a:r>
          </a:p>
          <a:p>
            <a:r>
              <a:rPr lang="en-US" dirty="0" smtClean="0"/>
              <a:t>negative shell correction </a:t>
            </a:r>
          </a:p>
          <a:p>
            <a:r>
              <a:rPr lang="en-US" dirty="0" smtClean="0"/>
              <a:t>energy (as compared </a:t>
            </a:r>
          </a:p>
          <a:p>
            <a:r>
              <a:rPr lang="en-US" dirty="0" smtClean="0"/>
              <a:t>with axially</a:t>
            </a:r>
          </a:p>
          <a:p>
            <a:r>
              <a:rPr lang="en-US" dirty="0" smtClean="0"/>
              <a:t>symmetric solution), </a:t>
            </a:r>
          </a:p>
          <a:p>
            <a:r>
              <a:rPr lang="en-US" dirty="0" smtClean="0"/>
              <a:t>and, as a consequence, </a:t>
            </a:r>
          </a:p>
          <a:p>
            <a:r>
              <a:rPr lang="en-US" dirty="0" smtClean="0"/>
              <a:t>to a lower fission</a:t>
            </a:r>
          </a:p>
          <a:p>
            <a:r>
              <a:rPr lang="en-US" dirty="0" smtClean="0"/>
              <a:t>barrier.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83403"/>
            <a:ext cx="7239000" cy="830997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The microscopic origin  of the lowering of </a:t>
            </a:r>
          </a:p>
          <a:p>
            <a:r>
              <a:rPr lang="en-US" sz="2400" dirty="0" smtClean="0"/>
              <a:t>the barrier due to </a:t>
            </a:r>
            <a:r>
              <a:rPr lang="en-US" sz="2400" dirty="0" err="1" smtClean="0"/>
              <a:t>triaxiality</a:t>
            </a:r>
            <a:endParaRPr lang="en-US" sz="2400" dirty="0" smtClean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3886200" y="5334000"/>
            <a:ext cx="1066800" cy="53340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6200000" flipV="1">
            <a:off x="1981200" y="5486400"/>
            <a:ext cx="609600" cy="30480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4" cstate="print"/>
          <a:srcRect l="14395" t="31890" r="65699" b="59055"/>
          <a:stretch>
            <a:fillRect/>
          </a:stretch>
        </p:blipFill>
        <p:spPr bwMode="auto">
          <a:xfrm>
            <a:off x="1219200" y="954933"/>
            <a:ext cx="1465403" cy="41666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73450" t="31890" r="5167" b="59055"/>
          <a:stretch>
            <a:fillRect/>
          </a:stretch>
        </p:blipFill>
        <p:spPr bwMode="auto">
          <a:xfrm>
            <a:off x="3962400" y="931773"/>
            <a:ext cx="1661343" cy="43982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 bwMode="auto">
          <a:xfrm>
            <a:off x="1828800" y="2743200"/>
            <a:ext cx="609600" cy="1524000"/>
          </a:xfrm>
          <a:prstGeom prst="ellipse">
            <a:avLst/>
          </a:prstGeom>
          <a:noFill/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648200" y="2819400"/>
            <a:ext cx="609600" cy="1524000"/>
          </a:xfrm>
          <a:prstGeom prst="ellipse">
            <a:avLst/>
          </a:prstGeom>
          <a:noFill/>
          <a:ln w="603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457200"/>
            <a:ext cx="7241085" cy="2308324"/>
          </a:xfrm>
          <a:prstGeom prst="rect">
            <a:avLst/>
          </a:prstGeom>
          <a:solidFill>
            <a:srgbClr val="FFFFCC"/>
          </a:solidFill>
          <a:ln w="3810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Particle number dependences of</a:t>
            </a:r>
          </a:p>
          <a:p>
            <a:r>
              <a:rPr lang="en-US" sz="2400" dirty="0" smtClean="0"/>
              <a:t>the deviations between calculated and experimental</a:t>
            </a:r>
          </a:p>
          <a:p>
            <a:r>
              <a:rPr lang="en-US" sz="2400" dirty="0" smtClean="0"/>
              <a:t> fission barrier heights.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They are still not completely resolved. 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They are similar in different approaches.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2074" y="3352800"/>
            <a:ext cx="7796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Theoretical sources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MM (</a:t>
            </a:r>
            <a:r>
              <a:rPr lang="en-US" dirty="0" err="1" smtClean="0"/>
              <a:t>Dobrowolski</a:t>
            </a:r>
            <a:r>
              <a:rPr lang="en-US" dirty="0" smtClean="0"/>
              <a:t>) -- </a:t>
            </a:r>
            <a:r>
              <a:rPr lang="pl-PL" dirty="0" smtClean="0"/>
              <a:t>J. Dobrowolski</a:t>
            </a:r>
            <a:r>
              <a:rPr lang="en-US" dirty="0" smtClean="0"/>
              <a:t> et al</a:t>
            </a:r>
            <a:r>
              <a:rPr lang="pl-PL" dirty="0" smtClean="0"/>
              <a:t>, PRC</a:t>
            </a:r>
            <a:r>
              <a:rPr lang="en-US" dirty="0" smtClean="0"/>
              <a:t> </a:t>
            </a:r>
            <a:r>
              <a:rPr lang="pl-PL" dirty="0" smtClean="0"/>
              <a:t>75, 024613 (2007).</a:t>
            </a:r>
            <a:endParaRPr lang="en-US" dirty="0" smtClean="0"/>
          </a:p>
          <a:p>
            <a:r>
              <a:rPr lang="en-US" dirty="0" smtClean="0"/>
              <a:t>MM (</a:t>
            </a:r>
            <a:r>
              <a:rPr lang="en-US" dirty="0" err="1" smtClean="0"/>
              <a:t>Moller</a:t>
            </a:r>
            <a:r>
              <a:rPr lang="en-US" dirty="0" smtClean="0"/>
              <a:t>) -- P. </a:t>
            </a:r>
            <a:r>
              <a:rPr lang="en-US" dirty="0" err="1" smtClean="0"/>
              <a:t>M¨oller</a:t>
            </a:r>
            <a:r>
              <a:rPr lang="en-US" dirty="0" smtClean="0"/>
              <a:t> et al, PRC 79, 064304 (2009).</a:t>
            </a:r>
          </a:p>
          <a:p>
            <a:r>
              <a:rPr lang="en-US" dirty="0" smtClean="0"/>
              <a:t>CDFT – H. </a:t>
            </a:r>
            <a:r>
              <a:rPr lang="en-US" dirty="0" err="1" smtClean="0"/>
              <a:t>Abusara</a:t>
            </a:r>
            <a:r>
              <a:rPr lang="en-US" dirty="0" smtClean="0"/>
              <a:t>, AA and </a:t>
            </a:r>
            <a:r>
              <a:rPr lang="en-US" dirty="0" err="1" smtClean="0"/>
              <a:t>P.Ring</a:t>
            </a:r>
            <a:r>
              <a:rPr lang="en-US" dirty="0" smtClean="0"/>
              <a:t>, PRC 82,044303 (2010) 044303</a:t>
            </a:r>
          </a:p>
          <a:p>
            <a:r>
              <a:rPr lang="en-US" dirty="0" smtClean="0"/>
              <a:t>ETFSI – http://www-nds.iaea.org/ripl2/fission.html</a:t>
            </a:r>
          </a:p>
          <a:p>
            <a:r>
              <a:rPr lang="en-US" dirty="0" err="1" smtClean="0"/>
              <a:t>Gogny</a:t>
            </a:r>
            <a:r>
              <a:rPr lang="en-US" dirty="0" smtClean="0"/>
              <a:t> - J.-P. Delaroche et al, NPA 771, 103 (2006)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5715000"/>
            <a:ext cx="5034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Experimental (RIPL) data by </a:t>
            </a:r>
            <a:r>
              <a:rPr lang="en-US" b="1" dirty="0" err="1" smtClean="0">
                <a:solidFill>
                  <a:srgbClr val="FF0000"/>
                </a:solidFill>
              </a:rPr>
              <a:t>Maslov</a:t>
            </a:r>
            <a:r>
              <a:rPr lang="en-US" dirty="0" smtClean="0"/>
              <a:t>:</a:t>
            </a:r>
          </a:p>
          <a:p>
            <a:r>
              <a:rPr lang="en-US" dirty="0" smtClean="0"/>
              <a:t> http://www-nds.iaea.org/ripl2/fission.html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 l="27000" t="14400" r="6750" b="10800"/>
          <a:stretch>
            <a:fillRect/>
          </a:stretch>
        </p:blipFill>
        <p:spPr bwMode="auto">
          <a:xfrm>
            <a:off x="200483" y="381000"/>
            <a:ext cx="863871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68680" y="4953000"/>
            <a:ext cx="1653017" cy="1323439"/>
          </a:xfrm>
          <a:prstGeom prst="rect">
            <a:avLst/>
          </a:prstGeom>
          <a:solidFill>
            <a:srgbClr val="FF6699">
              <a:alpha val="34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Symbol"/>
              <a:buChar char="d"/>
            </a:pPr>
            <a:r>
              <a:rPr lang="en-US" dirty="0" smtClean="0"/>
              <a:t> [in </a:t>
            </a:r>
            <a:r>
              <a:rPr lang="en-US" dirty="0" err="1" smtClean="0"/>
              <a:t>MeV</a:t>
            </a:r>
            <a:r>
              <a:rPr lang="en-US" dirty="0" smtClean="0"/>
              <a:t>] – </a:t>
            </a:r>
          </a:p>
          <a:p>
            <a:r>
              <a:rPr lang="en-US" dirty="0" smtClean="0"/>
              <a:t>average </a:t>
            </a:r>
          </a:p>
          <a:p>
            <a:r>
              <a:rPr lang="en-US" dirty="0" smtClean="0"/>
              <a:t>deviation</a:t>
            </a:r>
          </a:p>
          <a:p>
            <a:r>
              <a:rPr lang="en-US" dirty="0" smtClean="0"/>
              <a:t>per nucleus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/>
          <a:srcRect l="27000" t="14400" r="6750" b="15600"/>
          <a:stretch>
            <a:fillRect/>
          </a:stretch>
        </p:blipFill>
        <p:spPr bwMode="auto">
          <a:xfrm>
            <a:off x="228600" y="530206"/>
            <a:ext cx="8915400" cy="588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29400" y="5029200"/>
            <a:ext cx="117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</a:t>
            </a:r>
          </a:p>
          <a:p>
            <a:r>
              <a:rPr lang="en-US" dirty="0" smtClean="0"/>
              <a:t>numbers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 bwMode="auto">
          <a:xfrm>
            <a:off x="7848600" y="4953000"/>
            <a:ext cx="228600" cy="838200"/>
          </a:xfrm>
          <a:prstGeom prst="rightArrow">
            <a:avLst/>
          </a:prstGeom>
          <a:solidFill>
            <a:srgbClr val="FF6699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4953000"/>
            <a:ext cx="1653017" cy="1323439"/>
          </a:xfrm>
          <a:prstGeom prst="rect">
            <a:avLst/>
          </a:prstGeom>
          <a:solidFill>
            <a:srgbClr val="FF6699">
              <a:alpha val="34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Symbol"/>
              <a:buChar char="d"/>
            </a:pPr>
            <a:r>
              <a:rPr lang="en-US" dirty="0" smtClean="0"/>
              <a:t> [in </a:t>
            </a:r>
            <a:r>
              <a:rPr lang="en-US" dirty="0" err="1" smtClean="0"/>
              <a:t>MeV</a:t>
            </a:r>
            <a:r>
              <a:rPr lang="en-US" dirty="0" smtClean="0"/>
              <a:t>] – </a:t>
            </a:r>
          </a:p>
          <a:p>
            <a:r>
              <a:rPr lang="en-US" dirty="0" smtClean="0"/>
              <a:t>average </a:t>
            </a:r>
          </a:p>
          <a:p>
            <a:r>
              <a:rPr lang="en-US" dirty="0" smtClean="0"/>
              <a:t>deviation</a:t>
            </a:r>
          </a:p>
          <a:p>
            <a:r>
              <a:rPr lang="en-US" dirty="0" smtClean="0"/>
              <a:t>per nucleus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 l="17250" t="12000" r="16500" b="8400"/>
          <a:stretch>
            <a:fillRect/>
          </a:stretch>
        </p:blipFill>
        <p:spPr bwMode="auto">
          <a:xfrm>
            <a:off x="609600" y="685800"/>
            <a:ext cx="7741920" cy="581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4205" y="228600"/>
            <a:ext cx="4499950" cy="400110"/>
          </a:xfrm>
          <a:prstGeom prst="rect">
            <a:avLst/>
          </a:prstGeom>
          <a:solidFill>
            <a:srgbClr val="FFFF00">
              <a:alpha val="49000"/>
            </a:srgb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Experimental data are not unique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572000" y="584233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 smtClean="0"/>
              <a:t>D. G. </a:t>
            </a:r>
            <a:r>
              <a:rPr lang="en-US" sz="1800" dirty="0" err="1" smtClean="0"/>
              <a:t>Madland</a:t>
            </a:r>
            <a:r>
              <a:rPr lang="en-US" sz="1800" dirty="0" smtClean="0"/>
              <a:t> and P. </a:t>
            </a:r>
            <a:r>
              <a:rPr lang="en-US" sz="1800" dirty="0" err="1" smtClean="0"/>
              <a:t>M”oller</a:t>
            </a:r>
            <a:r>
              <a:rPr lang="en-US" sz="1800" dirty="0" smtClean="0"/>
              <a:t>, </a:t>
            </a:r>
          </a:p>
          <a:p>
            <a:r>
              <a:rPr lang="en-US" sz="1800" dirty="0" smtClean="0"/>
              <a:t>Los Alamos unclassified report, </a:t>
            </a:r>
          </a:p>
          <a:p>
            <a:r>
              <a:rPr lang="en-US" sz="1800" dirty="0" smtClean="0"/>
              <a:t>LA-UR-11-11447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553200" y="5410200"/>
            <a:ext cx="533400" cy="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553200" y="5638800"/>
            <a:ext cx="533400" cy="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086600" y="5410200"/>
            <a:ext cx="0" cy="457200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90800"/>
            <a:ext cx="6432530" cy="138499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Deformed single-particle energies: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How sensitive are inner fission barriers 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to the accuracy of their description?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71735"/>
            <a:ext cx="8584786" cy="46166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prstClr val="black"/>
                </a:solidFill>
                <a:effectLst/>
                <a:latin typeface="Calibri"/>
              </a:rPr>
              <a:t>Systematics</a:t>
            </a: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 of one-</a:t>
            </a:r>
            <a:r>
              <a:rPr lang="en-US" sz="2400" dirty="0" err="1" smtClean="0">
                <a:solidFill>
                  <a:prstClr val="black"/>
                </a:solidFill>
                <a:effectLst/>
                <a:latin typeface="Calibri"/>
              </a:rPr>
              <a:t>quasiparticle</a:t>
            </a: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 states in actinides: the CRHB study</a:t>
            </a:r>
            <a:endParaRPr lang="en-US" sz="240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504" y="6400800"/>
            <a:ext cx="219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/>
                <a:latin typeface="Calibri"/>
              </a:rPr>
              <a:t>Neutron number N</a:t>
            </a:r>
            <a:endParaRPr lang="en-US" b="1" dirty="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l="19500" t="14400" r="19500" b="9600"/>
          <a:stretch>
            <a:fillRect/>
          </a:stretch>
        </p:blipFill>
        <p:spPr bwMode="auto">
          <a:xfrm>
            <a:off x="838200" y="1131780"/>
            <a:ext cx="7848600" cy="559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609600"/>
            <a:ext cx="817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effectLst/>
                <a:latin typeface="Calibri"/>
              </a:rPr>
              <a:t>Triaxial</a:t>
            </a:r>
            <a:r>
              <a:rPr lang="en-US" b="1" dirty="0" smtClean="0">
                <a:solidFill>
                  <a:prstClr val="black"/>
                </a:solidFill>
                <a:effectLst/>
                <a:latin typeface="Calibri"/>
              </a:rPr>
              <a:t> CRHB; fully self-consistent blocking, time-odd mean fields included,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prstClr val="black"/>
                </a:solidFill>
                <a:effectLst/>
                <a:latin typeface="Calibri"/>
              </a:rPr>
              <a:t>Gogny</a:t>
            </a:r>
            <a:r>
              <a:rPr lang="en-US" b="1" dirty="0" smtClean="0">
                <a:solidFill>
                  <a:prstClr val="black"/>
                </a:solidFill>
                <a:effectLst/>
                <a:latin typeface="Calibri"/>
              </a:rPr>
              <a:t> D1S pairing</a:t>
            </a:r>
            <a:endParaRPr lang="en-US" b="1" dirty="0">
              <a:solidFill>
                <a:prstClr val="black"/>
              </a:solidFill>
              <a:effectLst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Line 2"/>
          <p:cNvSpPr>
            <a:spLocks noChangeShapeType="1"/>
          </p:cNvSpPr>
          <p:nvPr/>
        </p:nvSpPr>
        <p:spPr bwMode="auto">
          <a:xfrm flipV="1">
            <a:off x="6553200" y="5181600"/>
            <a:ext cx="0" cy="457200"/>
          </a:xfrm>
          <a:prstGeom prst="line">
            <a:avLst/>
          </a:prstGeom>
          <a:noFill/>
          <a:ln w="12700" cap="sq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5171" name="Line 3"/>
          <p:cNvSpPr>
            <a:spLocks noChangeShapeType="1"/>
          </p:cNvSpPr>
          <p:nvPr/>
        </p:nvSpPr>
        <p:spPr bwMode="auto">
          <a:xfrm flipH="1">
            <a:off x="5486400" y="5791200"/>
            <a:ext cx="457200" cy="381000"/>
          </a:xfrm>
          <a:prstGeom prst="line">
            <a:avLst/>
          </a:prstGeom>
          <a:noFill/>
          <a:ln w="12700" cap="sq">
            <a:noFill/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8458200" y="3200400"/>
          <a:ext cx="6096000" cy="4064000"/>
        </p:xfrm>
        <a:graphic>
          <a:graphicData uri="http://schemas.openxmlformats.org/presentationml/2006/ole">
            <p:oleObj spid="_x0000_s189442" name="Equation" r:id="rId5" imgW="114120" imgH="21564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5400" y="83403"/>
            <a:ext cx="6914970" cy="83099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Statistical distribution of deviations of the energies of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         one-</a:t>
            </a:r>
            <a:r>
              <a:rPr lang="en-US" sz="2400" dirty="0" err="1" smtClean="0">
                <a:solidFill>
                  <a:prstClr val="black"/>
                </a:solidFill>
                <a:effectLst/>
                <a:latin typeface="Calibri"/>
              </a:rPr>
              <a:t>quasiparticle</a:t>
            </a:r>
            <a:r>
              <a:rPr lang="en-US" sz="2400" dirty="0" smtClean="0">
                <a:solidFill>
                  <a:prstClr val="black"/>
                </a:solidFill>
                <a:effectLst/>
                <a:latin typeface="Calibri"/>
              </a:rPr>
              <a:t> states from experiment </a:t>
            </a:r>
            <a:endParaRPr lang="en-US" sz="240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9955" y="1076265"/>
            <a:ext cx="3837845" cy="5632311"/>
          </a:xfrm>
          <a:prstGeom prst="rect">
            <a:avLst/>
          </a:prstGeom>
          <a:solidFill>
            <a:srgbClr val="FFFF99">
              <a:alpha val="53000"/>
            </a:srgb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1.  ~ 5% of calculated states have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</a:t>
            </a:r>
            <a:r>
              <a:rPr lang="en-US" dirty="0" err="1" smtClean="0">
                <a:solidFill>
                  <a:prstClr val="black"/>
                </a:solidFill>
                <a:effectLst/>
                <a:latin typeface="Calibri"/>
              </a:rPr>
              <a:t>triaxial</a:t>
            </a: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deformation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black"/>
              </a:solidFill>
              <a:effectLst/>
              <a:latin typeface="Calibri"/>
            </a:endParaRP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2.  For a given state, the deviation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from experiment depends on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particle number (consequence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of the stretching out of energy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scale due to low effective mass)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3. For some of the states, there is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persistent deviation from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experiment (due to wrong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placement of </a:t>
            </a:r>
            <a:r>
              <a:rPr lang="en-US" dirty="0" err="1" smtClean="0">
                <a:solidFill>
                  <a:prstClr val="black"/>
                </a:solidFill>
                <a:effectLst/>
                <a:latin typeface="Calibri"/>
              </a:rPr>
              <a:t>subshell</a:t>
            </a: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     at spherical shape).</a:t>
            </a:r>
            <a:endParaRPr lang="en-US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95" y="5562600"/>
            <a:ext cx="5778505" cy="1015663"/>
          </a:xfrm>
          <a:prstGeom prst="rect">
            <a:avLst/>
          </a:prstGeom>
          <a:solidFill>
            <a:srgbClr val="FFCCCC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Two sources of deviations: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Low effective mass (stretching of the energy scale)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Wrong relative energies of the states</a:t>
            </a:r>
            <a:endParaRPr lang="en-US" dirty="0">
              <a:solidFill>
                <a:prstClr val="black"/>
              </a:solidFill>
              <a:effectLst/>
              <a:latin typeface="Calibri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/>
          <a:srcRect l="14250" t="14400" r="22500" b="10800"/>
          <a:stretch>
            <a:fillRect/>
          </a:stretch>
        </p:blipFill>
        <p:spPr bwMode="auto">
          <a:xfrm>
            <a:off x="0" y="1066800"/>
            <a:ext cx="5181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7" cstate="print"/>
          <a:srcRect l="6000" t="49200" r="6750" b="16800"/>
          <a:stretch>
            <a:fillRect/>
          </a:stretch>
        </p:blipFill>
        <p:spPr bwMode="auto">
          <a:xfrm>
            <a:off x="2590800" y="2057400"/>
            <a:ext cx="6035040" cy="146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762000" y="228600"/>
            <a:ext cx="7727950" cy="830263"/>
          </a:xfrm>
          <a:prstGeom prst="rect">
            <a:avLst/>
          </a:prstGeom>
          <a:solidFill>
            <a:srgbClr val="FFFF99"/>
          </a:solidFill>
          <a:ln w="3175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Need for accurate description of fission barriers  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</a:rPr>
              <a:t>since  </a:t>
            </a:r>
            <a:r>
              <a:rPr lang="en-US" sz="2400" b="1" dirty="0">
                <a:solidFill>
                  <a:srgbClr val="000000"/>
                </a:solidFill>
              </a:rPr>
              <a:t>they  strongly  affect: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295400"/>
            <a:ext cx="7848600" cy="372409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1.   The probability for the </a:t>
            </a:r>
            <a:r>
              <a:rPr lang="en-US" sz="2400" b="1" dirty="0">
                <a:solidFill>
                  <a:srgbClr val="FF0000"/>
                </a:solidFill>
              </a:rPr>
              <a:t>formation</a:t>
            </a:r>
            <a:r>
              <a:rPr lang="en-US" dirty="0">
                <a:solidFill>
                  <a:srgbClr val="000000"/>
                </a:solidFill>
              </a:rPr>
              <a:t> of </a:t>
            </a:r>
            <a:r>
              <a:rPr lang="en-US" dirty="0" err="1">
                <a:solidFill>
                  <a:srgbClr val="000000"/>
                </a:solidFill>
              </a:rPr>
              <a:t>superheavy</a:t>
            </a:r>
            <a:r>
              <a:rPr lang="en-US" dirty="0">
                <a:solidFill>
                  <a:srgbClr val="000000"/>
                </a:solidFill>
              </a:rPr>
              <a:t> nuclei in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 heavy-ion-</a:t>
            </a:r>
            <a:r>
              <a:rPr lang="en-US" dirty="0" err="1">
                <a:solidFill>
                  <a:srgbClr val="000000"/>
                </a:solidFill>
              </a:rPr>
              <a:t>fussion</a:t>
            </a:r>
            <a:r>
              <a:rPr lang="en-US" dirty="0">
                <a:solidFill>
                  <a:srgbClr val="000000"/>
                </a:solidFill>
              </a:rPr>
              <a:t> reaction (the cross-section very sensitively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 depends on the fission barrier height</a:t>
            </a:r>
            <a:r>
              <a:rPr lang="en-US" dirty="0" smtClean="0">
                <a:solidFill>
                  <a:srgbClr val="000000"/>
                </a:solidFill>
              </a:rPr>
              <a:t>).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US" sz="2400" b="1" dirty="0">
                <a:solidFill>
                  <a:srgbClr val="FF0000"/>
                </a:solidFill>
              </a:rPr>
              <a:t>survival probability </a:t>
            </a:r>
            <a:r>
              <a:rPr lang="en-US" dirty="0">
                <a:solidFill>
                  <a:srgbClr val="000000"/>
                </a:solidFill>
              </a:rPr>
              <a:t>of an excited nucleus in its cooling </a:t>
            </a: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</a:rPr>
              <a:t>      by emitting neutrons and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-rays in competition with fission</a:t>
            </a:r>
            <a:endParaRPr lang="en-US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</a:rPr>
              <a:t>     </a:t>
            </a:r>
            <a:r>
              <a:rPr lang="en-US" dirty="0">
                <a:solidFill>
                  <a:srgbClr val="000000"/>
                </a:solidFill>
              </a:rPr>
              <a:t>(the changes in fission barrier height by 1 </a:t>
            </a:r>
            <a:r>
              <a:rPr lang="en-US" dirty="0" err="1">
                <a:solidFill>
                  <a:srgbClr val="000000"/>
                </a:solidFill>
              </a:rPr>
              <a:t>MeV</a:t>
            </a:r>
            <a:r>
              <a:rPr lang="en-US" dirty="0">
                <a:solidFill>
                  <a:srgbClr val="000000"/>
                </a:solidFill>
              </a:rPr>
              <a:t> changes the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calculated survival probability by about one order of magnitude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or more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3.   </a:t>
            </a:r>
            <a:r>
              <a:rPr lang="en-US" sz="2400" b="1" dirty="0">
                <a:solidFill>
                  <a:srgbClr val="FF0000"/>
                </a:solidFill>
              </a:rPr>
              <a:t>spontaneous fission lifetimes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257800"/>
            <a:ext cx="7802456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landscape of PES is an input for the calculations beyond mean </a:t>
            </a:r>
          </a:p>
          <a:p>
            <a:r>
              <a:rPr lang="en-US" dirty="0" smtClean="0"/>
              <a:t>field (such as GCM). Fission barriers provide a unique opportunity</a:t>
            </a:r>
          </a:p>
          <a:p>
            <a:r>
              <a:rPr lang="en-US" dirty="0" smtClean="0"/>
              <a:t>to test how DFT describe this landscape.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 l="16609" t="12992" r="44660" b="4134"/>
          <a:stretch>
            <a:fillRect/>
          </a:stretch>
        </p:blipFill>
        <p:spPr bwMode="auto">
          <a:xfrm>
            <a:off x="381000" y="1048062"/>
            <a:ext cx="4230151" cy="56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3622" t="12992" r="46137" b="4134"/>
          <a:stretch>
            <a:fillRect/>
          </a:stretch>
        </p:blipFill>
        <p:spPr bwMode="auto">
          <a:xfrm>
            <a:off x="5181600" y="1981200"/>
            <a:ext cx="330295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 bwMode="auto">
          <a:xfrm rot="16200000" flipH="1">
            <a:off x="4419600" y="1295400"/>
            <a:ext cx="838200" cy="685800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4457700" y="5219700"/>
            <a:ext cx="762000" cy="685800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33400" y="152400"/>
            <a:ext cx="8305800" cy="838200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/>
              <a:t>  Illustration of energy scale stretching due to low effective    </a:t>
            </a:r>
          </a:p>
          <a:p>
            <a:pPr>
              <a:defRPr/>
            </a:pPr>
            <a:r>
              <a:rPr lang="en-US" sz="2400" dirty="0" smtClean="0"/>
              <a:t>                           mass of the nucleon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685800"/>
            <a:ext cx="315201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effective mass (~0.6)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58224" y="1447800"/>
            <a:ext cx="302377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effective mass (1.0)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48200" y="45184"/>
            <a:ext cx="4419600" cy="1631216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Accuracy of the description </a:t>
            </a:r>
            <a:r>
              <a:rPr lang="en-US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the </a:t>
            </a:r>
            <a:endParaRPr lang="en-US" dirty="0" smtClean="0">
              <a:solidFill>
                <a:prstClr val="black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energies of deformed </a:t>
            </a:r>
            <a:r>
              <a:rPr lang="en-US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one-</a:t>
            </a:r>
            <a:r>
              <a:rPr lang="en-US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quasiparticle</a:t>
            </a:r>
            <a:endParaRPr lang="en-US" dirty="0">
              <a:solidFill>
                <a:prstClr val="black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states in </a:t>
            </a:r>
            <a:r>
              <a:rPr lang="en-US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actinides in </a:t>
            </a:r>
            <a:r>
              <a:rPr lang="en-US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RHB </a:t>
            </a:r>
            <a:r>
              <a:rPr lang="en-US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calculations: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correction for low Lorentz effective mass</a:t>
            </a:r>
            <a:endParaRPr lang="en-US" b="1" dirty="0">
              <a:solidFill>
                <a:prstClr val="black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486400"/>
            <a:ext cx="83733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75-80% of the states are described with an accuracy of phenomenological 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                   (Nilsson, Woods-Saxon) models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 startAt="2"/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The remaining differences are due to incorrect relative energies of </a:t>
            </a:r>
          </a:p>
          <a:p>
            <a:pPr marL="342900" indent="-34290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/>
                <a:latin typeface="Calibri"/>
              </a:rPr>
              <a:t>                                        the single-particle states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14250" t="14400" r="22500" b="10800"/>
          <a:stretch>
            <a:fillRect/>
          </a:stretch>
        </p:blipFill>
        <p:spPr bwMode="auto">
          <a:xfrm>
            <a:off x="152400" y="152400"/>
            <a:ext cx="3982453" cy="333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5" cstate="print"/>
          <a:srcRect l="26250" t="14400" r="13500" b="14400"/>
          <a:stretch>
            <a:fillRect/>
          </a:stretch>
        </p:blipFill>
        <p:spPr bwMode="auto">
          <a:xfrm>
            <a:off x="4084320" y="1752600"/>
            <a:ext cx="5059680" cy="37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Callout 13"/>
          <p:cNvSpPr/>
          <p:nvPr/>
        </p:nvSpPr>
        <p:spPr bwMode="auto">
          <a:xfrm>
            <a:off x="381000" y="3733800"/>
            <a:ext cx="3810000" cy="1295400"/>
          </a:xfrm>
          <a:prstGeom prst="rightArrowCallout">
            <a:avLst/>
          </a:prstGeom>
          <a:solidFill>
            <a:srgbClr val="FFFF00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Energy scale is corrected for low effective mass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3500" t="13200" r="47250" b="8400"/>
          <a:stretch>
            <a:fillRect/>
          </a:stretch>
        </p:blipFill>
        <p:spPr bwMode="auto">
          <a:xfrm>
            <a:off x="91440" y="1605635"/>
            <a:ext cx="3413760" cy="426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" y="159603"/>
            <a:ext cx="8839200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Relativistic particle-vibration coupling model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The deviations of calculated energies of the single-particle states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from experimental ones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15240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results for proton and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neutron states are given by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solid and open circles.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10500" t="12000" r="9750" b="12000"/>
          <a:stretch>
            <a:fillRect/>
          </a:stretch>
        </p:blipFill>
        <p:spPr bwMode="auto">
          <a:xfrm>
            <a:off x="3581400" y="2702552"/>
            <a:ext cx="5364479" cy="400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0800000">
            <a:off x="3733800" y="19812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3581400"/>
            <a:ext cx="5181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0" y="32766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54750" t="62400" r="19500" b="26400"/>
          <a:stretch>
            <a:fillRect/>
          </a:stretch>
        </p:blipFill>
        <p:spPr bwMode="auto">
          <a:xfrm>
            <a:off x="4648200" y="3581400"/>
            <a:ext cx="313944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7125" y="5867400"/>
            <a:ext cx="2982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  E.V. </a:t>
            </a:r>
            <a:r>
              <a:rPr lang="en-US" sz="2000" dirty="0" err="1" smtClean="0"/>
              <a:t>Litvinova</a:t>
            </a:r>
            <a:r>
              <a:rPr lang="en-US" sz="2000" dirty="0" smtClean="0"/>
              <a:t> and AA,</a:t>
            </a:r>
          </a:p>
          <a:p>
            <a:r>
              <a:rPr lang="en-US" sz="2000" dirty="0" smtClean="0"/>
              <a:t>  PRC 84, 014305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90800"/>
            <a:ext cx="6094105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Fission barriers in </a:t>
            </a:r>
            <a:r>
              <a:rPr lang="en-US" sz="2800" dirty="0" err="1" smtClean="0">
                <a:solidFill>
                  <a:srgbClr val="C00000"/>
                </a:solidFill>
              </a:rPr>
              <a:t>superheavy</a:t>
            </a:r>
            <a:r>
              <a:rPr lang="en-US" sz="2800" dirty="0" smtClean="0">
                <a:solidFill>
                  <a:srgbClr val="C00000"/>
                </a:solidFill>
              </a:rPr>
              <a:t> nuclei.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3" cstate="print"/>
          <a:srcRect l="20300" t="14173" r="18824" b="2362"/>
          <a:stretch>
            <a:fillRect/>
          </a:stretch>
        </p:blipFill>
        <p:spPr bwMode="auto">
          <a:xfrm>
            <a:off x="81349" y="103314"/>
            <a:ext cx="4947851" cy="424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25098" t="17717" r="21407" b="3543"/>
          <a:stretch>
            <a:fillRect/>
          </a:stretch>
        </p:blipFill>
        <p:spPr bwMode="auto">
          <a:xfrm>
            <a:off x="4863550" y="2990053"/>
            <a:ext cx="4204251" cy="386794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076119" y="533400"/>
            <a:ext cx="4063420" cy="2308324"/>
          </a:xfrm>
          <a:prstGeom prst="rect">
            <a:avLst/>
          </a:prstGeom>
          <a:solidFill>
            <a:srgbClr val="FFFF00">
              <a:alpha val="68000"/>
            </a:srgbClr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Triaxiality</a:t>
            </a:r>
            <a:r>
              <a:rPr lang="en-US" sz="2400" dirty="0" smtClean="0"/>
              <a:t> is important </a:t>
            </a:r>
          </a:p>
          <a:p>
            <a:r>
              <a:rPr lang="en-US" sz="2400" dirty="0" smtClean="0"/>
              <a:t>in second fission </a:t>
            </a:r>
          </a:p>
          <a:p>
            <a:r>
              <a:rPr lang="en-US" sz="2400" dirty="0" smtClean="0"/>
              <a:t>barrier, but has little</a:t>
            </a:r>
          </a:p>
          <a:p>
            <a:r>
              <a:rPr lang="en-US" sz="2400" dirty="0" smtClean="0"/>
              <a:t>importance in the first </a:t>
            </a:r>
          </a:p>
          <a:p>
            <a:r>
              <a:rPr lang="en-US" sz="2400" dirty="0" smtClean="0"/>
              <a:t>fission barrier</a:t>
            </a:r>
          </a:p>
          <a:p>
            <a:r>
              <a:rPr lang="en-US" sz="2400" dirty="0" smtClean="0"/>
              <a:t>of studied </a:t>
            </a:r>
            <a:r>
              <a:rPr lang="en-US" sz="2400" dirty="0" err="1" smtClean="0"/>
              <a:t>superheavy</a:t>
            </a:r>
            <a:r>
              <a:rPr lang="en-US" sz="2400" dirty="0" smtClean="0"/>
              <a:t> nuclei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85800" y="2133600"/>
            <a:ext cx="1066800" cy="2590800"/>
          </a:xfrm>
          <a:prstGeom prst="straightConnector1">
            <a:avLst/>
          </a:prstGeom>
          <a:noFill/>
          <a:ln w="603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2895600" y="1295400"/>
            <a:ext cx="1371600" cy="327660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4191000" y="2286000"/>
            <a:ext cx="76200" cy="2286000"/>
          </a:xfrm>
          <a:prstGeom prst="straightConnector1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28600" y="4724400"/>
            <a:ext cx="1428596" cy="1015663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4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Axially </a:t>
            </a:r>
          </a:p>
          <a:p>
            <a:r>
              <a:rPr lang="en-US" dirty="0" smtClean="0"/>
              <a:t>symmetric </a:t>
            </a:r>
          </a:p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4572000"/>
            <a:ext cx="2249334" cy="1323439"/>
          </a:xfrm>
          <a:prstGeom prst="rect">
            <a:avLst/>
          </a:prstGeom>
          <a:solidFill>
            <a:srgbClr val="FFFF00">
              <a:alpha val="34000"/>
            </a:srgb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Triaxial</a:t>
            </a:r>
            <a:r>
              <a:rPr lang="en-US" dirty="0" smtClean="0"/>
              <a:t> solution</a:t>
            </a:r>
          </a:p>
          <a:p>
            <a:r>
              <a:rPr lang="en-US" dirty="0" smtClean="0"/>
              <a:t>(shown only if </a:t>
            </a:r>
          </a:p>
          <a:p>
            <a:r>
              <a:rPr lang="en-US" dirty="0" smtClean="0"/>
              <a:t>lower in energy </a:t>
            </a:r>
          </a:p>
          <a:p>
            <a:r>
              <a:rPr lang="en-US" dirty="0" smtClean="0"/>
              <a:t>than axial solution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6019800"/>
            <a:ext cx="4038600" cy="646331"/>
          </a:xfrm>
          <a:prstGeom prst="rect">
            <a:avLst/>
          </a:prstGeom>
          <a:solidFill>
            <a:srgbClr val="FFC000">
              <a:alpha val="46000"/>
            </a:srgbClr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pl-PL" sz="1800" dirty="0" smtClean="0"/>
              <a:t>R.A.Gherghescu,</a:t>
            </a:r>
            <a:r>
              <a:rPr lang="en-US" sz="1800" dirty="0" smtClean="0"/>
              <a:t> J</a:t>
            </a:r>
            <a:r>
              <a:rPr lang="pl-PL" sz="1800" dirty="0" smtClean="0"/>
              <a:t>.Skalski, Z.Patyk, </a:t>
            </a:r>
            <a:endParaRPr lang="en-US" sz="1800" dirty="0" smtClean="0"/>
          </a:p>
          <a:p>
            <a:r>
              <a:rPr lang="pl-PL" sz="1800" dirty="0" smtClean="0"/>
              <a:t>A. Sobiczewski</a:t>
            </a:r>
            <a:r>
              <a:rPr lang="en-US" sz="1800" dirty="0" smtClean="0"/>
              <a:t>, NPA 651 (1999) 237</a:t>
            </a:r>
            <a:endParaRPr lang="en-US" sz="18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5334000" y="5105400"/>
            <a:ext cx="0" cy="1295400"/>
          </a:xfrm>
          <a:prstGeom prst="lin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334000" y="5105400"/>
            <a:ext cx="1600200" cy="0"/>
          </a:xfrm>
          <a:prstGeom prst="line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>
            <a:stCxn id="10" idx="3"/>
          </p:cNvCxnSpPr>
          <p:nvPr/>
        </p:nvCxnSpPr>
        <p:spPr bwMode="auto">
          <a:xfrm flipV="1">
            <a:off x="4572000" y="5715000"/>
            <a:ext cx="762000" cy="627966"/>
          </a:xfrm>
          <a:prstGeom prst="straightConnector1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3" cstate="print"/>
          <a:srcRect l="19500" t="14400" r="16500" b="13200"/>
          <a:stretch>
            <a:fillRect/>
          </a:stretch>
        </p:blipFill>
        <p:spPr bwMode="auto">
          <a:xfrm>
            <a:off x="381000" y="533400"/>
            <a:ext cx="851419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68349" y="5486400"/>
            <a:ext cx="3829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Solid lines </a:t>
            </a:r>
            <a:r>
              <a:rPr lang="en-US" dirty="0" smtClean="0"/>
              <a:t>– axially </a:t>
            </a:r>
          </a:p>
          <a:p>
            <a:r>
              <a:rPr lang="en-US" dirty="0" smtClean="0"/>
              <a:t>symmetric solution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Dashed lines </a:t>
            </a:r>
            <a:r>
              <a:rPr lang="en-US" dirty="0" smtClean="0"/>
              <a:t>– </a:t>
            </a:r>
            <a:r>
              <a:rPr lang="en-US" dirty="0" err="1" smtClean="0"/>
              <a:t>triaxial</a:t>
            </a:r>
            <a:r>
              <a:rPr lang="en-US" dirty="0" smtClean="0"/>
              <a:t> solution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 l="11811" t="14173" r="16978" b="2953"/>
          <a:stretch>
            <a:fillRect/>
          </a:stretch>
        </p:blipFill>
        <p:spPr bwMode="auto">
          <a:xfrm>
            <a:off x="1524000" y="1752600"/>
            <a:ext cx="5787740" cy="4210073"/>
          </a:xfrm>
          <a:prstGeom prst="rect">
            <a:avLst/>
          </a:prstGeom>
          <a:noFill/>
          <a:ln w="4127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0" y="152400"/>
            <a:ext cx="5881931" cy="830997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/>
              <a:t>The fission barrier height as a function of </a:t>
            </a:r>
          </a:p>
          <a:p>
            <a:pPr>
              <a:defRPr/>
            </a:pPr>
            <a:r>
              <a:rPr lang="en-US" sz="2400" dirty="0" smtClean="0"/>
              <a:t>particle (Z, N) numbers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 bwMode="auto">
          <a:xfrm>
            <a:off x="2362200" y="1828800"/>
            <a:ext cx="381000" cy="381000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371600"/>
            <a:ext cx="209865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Z=120, N=172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52400"/>
            <a:ext cx="5881931" cy="830997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/>
              <a:t>The fission barrier height as a function of </a:t>
            </a:r>
          </a:p>
          <a:p>
            <a:pPr>
              <a:defRPr/>
            </a:pPr>
            <a:r>
              <a:rPr lang="en-US" sz="2400" dirty="0" smtClean="0"/>
              <a:t>particle (Z, N) numbers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 bwMode="auto">
          <a:xfrm>
            <a:off x="2362200" y="1828800"/>
            <a:ext cx="381000" cy="381000"/>
          </a:xfrm>
          <a:prstGeom prst="ellipse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224257" name="Picture 1"/>
          <p:cNvPicPr>
            <a:picLocks noChangeAspect="1" noChangeArrowheads="1"/>
          </p:cNvPicPr>
          <p:nvPr/>
        </p:nvPicPr>
        <p:blipFill>
          <a:blip r:embed="rId3" cstate="print"/>
          <a:srcRect l="14250" t="20400" r="30750" b="15600"/>
          <a:stretch>
            <a:fillRect/>
          </a:stretch>
        </p:blipFill>
        <p:spPr bwMode="auto">
          <a:xfrm>
            <a:off x="838200" y="1219200"/>
            <a:ext cx="7467600" cy="543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77873" y="5334000"/>
            <a:ext cx="3513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Deformation of ground state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973" name="Text Box 165"/>
          <p:cNvSpPr txBox="1">
            <a:spLocks noChangeArrowheads="1"/>
          </p:cNvSpPr>
          <p:nvPr/>
        </p:nvSpPr>
        <p:spPr bwMode="auto">
          <a:xfrm>
            <a:off x="3429000" y="228600"/>
            <a:ext cx="2640467" cy="584775"/>
          </a:xfrm>
          <a:prstGeom prst="rect">
            <a:avLst/>
          </a:prstGeom>
          <a:solidFill>
            <a:srgbClr val="FFFFCC"/>
          </a:solidFill>
          <a:ln w="381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</a:p>
        </p:txBody>
      </p:sp>
      <p:sp>
        <p:nvSpPr>
          <p:cNvPr id="631974" name="Text Box 166"/>
          <p:cNvSpPr txBox="1">
            <a:spLocks noChangeArrowheads="1"/>
          </p:cNvSpPr>
          <p:nvPr/>
        </p:nvSpPr>
        <p:spPr bwMode="auto">
          <a:xfrm>
            <a:off x="533400" y="4191000"/>
            <a:ext cx="8129148" cy="1015663"/>
          </a:xfrm>
          <a:prstGeom prst="rect">
            <a:avLst/>
          </a:prstGeom>
          <a:solidFill>
            <a:srgbClr val="FFFF00">
              <a:alpha val="38000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3.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Triaxiality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 does not play an important role at inner fission 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barriers of studied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superheavy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 nuclei. 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  <a:sym typeface="Wingdings" pitchFamily="2" charset="2"/>
              </a:rPr>
              <a:t>On the contrary, outer  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  <a:sym typeface="Wingdings" pitchFamily="2" charset="2"/>
              </a:rPr>
              <a:t>fission barriers are strongly affected by </a:t>
            </a:r>
            <a:r>
              <a:rPr lang="en-US" b="1" dirty="0" err="1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  <a:sym typeface="Wingdings" pitchFamily="2" charset="2"/>
              </a:rPr>
              <a:t>triaxiality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  <a:sym typeface="Wingdings" pitchFamily="2" charset="2"/>
              </a:rPr>
              <a:t>. </a:t>
            </a:r>
            <a:r>
              <a:rPr lang="en-US" b="1" dirty="0" smtClean="0">
                <a:solidFill>
                  <a:srgbClr val="C00000"/>
                </a:solidFill>
                <a:effectLst>
                  <a:outerShdw dist="38100" sx="1000" sy="1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31977" name="Text Box 169"/>
          <p:cNvSpPr txBox="1">
            <a:spLocks noChangeArrowheads="1"/>
          </p:cNvSpPr>
          <p:nvPr/>
        </p:nvSpPr>
        <p:spPr bwMode="auto">
          <a:xfrm>
            <a:off x="685800" y="2438400"/>
            <a:ext cx="7989688" cy="1631216"/>
          </a:xfrm>
          <a:prstGeom prst="rect">
            <a:avLst/>
          </a:prstGeom>
          <a:solidFill>
            <a:srgbClr val="FFFF00">
              <a:alpha val="57000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2. The </a:t>
            </a:r>
            <a:r>
              <a:rPr lang="en-US" b="1" dirty="0">
                <a:solidFill>
                  <a:srgbClr val="C00000"/>
                </a:solidFill>
                <a:effectLst/>
              </a:rPr>
              <a:t>inclusion of </a:t>
            </a:r>
            <a:r>
              <a:rPr lang="en-US" b="1" dirty="0" err="1">
                <a:solidFill>
                  <a:srgbClr val="C00000"/>
                </a:solidFill>
                <a:effectLst/>
              </a:rPr>
              <a:t>triaxiality</a:t>
            </a:r>
            <a:r>
              <a:rPr lang="en-US" b="1" dirty="0">
                <a:solidFill>
                  <a:srgbClr val="C00000"/>
                </a:solidFill>
                <a:effectLst/>
              </a:rPr>
              <a:t> brings calculated 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inner fission </a:t>
            </a:r>
          </a:p>
          <a:p>
            <a:pPr marL="457200" indent="-457200"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barrier heights in </a:t>
            </a:r>
            <a:r>
              <a:rPr lang="en-US" b="1" dirty="0">
                <a:solidFill>
                  <a:srgbClr val="C00000"/>
                </a:solidFill>
                <a:effectLst/>
              </a:rPr>
              <a:t>the actinides in close agreement </a:t>
            </a:r>
            <a:endParaRPr lang="en-US" b="1" dirty="0" smtClean="0">
              <a:solidFill>
                <a:srgbClr val="C00000"/>
              </a:solidFill>
              <a:effectLst/>
            </a:endParaRPr>
          </a:p>
          <a:p>
            <a:pPr marL="457200" indent="-457200"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with </a:t>
            </a:r>
            <a:r>
              <a:rPr lang="en-US" b="1" dirty="0">
                <a:solidFill>
                  <a:srgbClr val="C00000"/>
                </a:solidFill>
                <a:effectLst/>
              </a:rPr>
              <a:t>experiment ; 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 the </a:t>
            </a:r>
            <a:r>
              <a:rPr lang="en-US" b="1" dirty="0">
                <a:solidFill>
                  <a:srgbClr val="C00000"/>
                </a:solidFill>
                <a:effectLst/>
              </a:rPr>
              <a:t>level of 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agreement </a:t>
            </a:r>
            <a:r>
              <a:rPr lang="en-US" b="1" dirty="0">
                <a:solidFill>
                  <a:srgbClr val="C00000"/>
                </a:solidFill>
                <a:effectLst/>
              </a:rPr>
              <a:t>with experiment </a:t>
            </a:r>
            <a:endParaRPr lang="en-US" b="1" dirty="0" smtClean="0">
              <a:solidFill>
                <a:srgbClr val="C00000"/>
              </a:solidFill>
              <a:effectLst/>
            </a:endParaRPr>
          </a:p>
          <a:p>
            <a:pPr marL="457200" indent="-457200"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is </a:t>
            </a:r>
            <a:r>
              <a:rPr lang="en-US" b="1" dirty="0">
                <a:solidFill>
                  <a:srgbClr val="C00000"/>
                </a:solidFill>
                <a:effectLst/>
              </a:rPr>
              <a:t>comparable with 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best  </a:t>
            </a:r>
            <a:r>
              <a:rPr lang="en-US" b="1" dirty="0" err="1" smtClean="0">
                <a:solidFill>
                  <a:srgbClr val="C00000"/>
                </a:solidFill>
                <a:effectLst/>
              </a:rPr>
              <a:t>macroscopic+microscopic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 </a:t>
            </a:r>
          </a:p>
          <a:p>
            <a:pPr marL="457200" indent="-457200"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calculations  </a:t>
            </a:r>
            <a:endParaRPr lang="en-US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10" name="Text Box 166"/>
          <p:cNvSpPr txBox="1">
            <a:spLocks noChangeArrowheads="1"/>
          </p:cNvSpPr>
          <p:nvPr/>
        </p:nvSpPr>
        <p:spPr bwMode="auto">
          <a:xfrm>
            <a:off x="762000" y="5410200"/>
            <a:ext cx="7723589" cy="1015663"/>
          </a:xfrm>
          <a:prstGeom prst="rect">
            <a:avLst/>
          </a:prstGeom>
          <a:solidFill>
            <a:srgbClr val="FFFF00">
              <a:alpha val="57000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4. Stability of SHE with respect of fission increases on 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approaching   Z=120; the fission barriers reach the values 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comparable with the ones in actinides</a:t>
            </a:r>
          </a:p>
        </p:txBody>
      </p:sp>
      <p:sp>
        <p:nvSpPr>
          <p:cNvPr id="11" name="Text Box 166"/>
          <p:cNvSpPr txBox="1">
            <a:spLocks noChangeArrowheads="1"/>
          </p:cNvSpPr>
          <p:nvPr/>
        </p:nvSpPr>
        <p:spPr bwMode="auto">
          <a:xfrm>
            <a:off x="152400" y="914400"/>
            <a:ext cx="8908208" cy="1323439"/>
          </a:xfrm>
          <a:prstGeom prst="rect">
            <a:avLst/>
          </a:prstGeom>
          <a:solidFill>
            <a:srgbClr val="FFFF00">
              <a:alpha val="54000"/>
            </a:srgbClr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  1.  The treatment of pairing may lead to theoretical uncertainties 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in the fission barrier  heights of around 0.5 </a:t>
            </a:r>
            <a:r>
              <a:rPr lang="en-US" b="1" dirty="0" err="1" smtClean="0">
                <a:solidFill>
                  <a:srgbClr val="C00000"/>
                </a:solidFill>
                <a:effectLst/>
              </a:rPr>
              <a:t>MeV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. They are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present in all theoretical approaches. Experimental data on pairing</a:t>
            </a:r>
          </a:p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effectLst/>
              </a:rPr>
              <a:t>in the SD minima of actinides can provide extra constraint.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Text Box 2"/>
          <p:cNvSpPr txBox="1">
            <a:spLocks noChangeArrowheads="1"/>
          </p:cNvSpPr>
          <p:nvPr/>
        </p:nvSpPr>
        <p:spPr bwMode="auto">
          <a:xfrm>
            <a:off x="2422525" y="2139950"/>
            <a:ext cx="184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195" name="Picture 3" descr="o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457200"/>
            <a:ext cx="5391150" cy="6096000"/>
          </a:xfrm>
          <a:noFill/>
          <a:ln w="38100">
            <a:solidFill>
              <a:srgbClr val="3366FF"/>
            </a:solidFill>
          </a:ln>
        </p:spPr>
      </p:pic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5181600" y="152400"/>
            <a:ext cx="3798888" cy="461963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Stability against fission</a:t>
            </a:r>
          </a:p>
        </p:txBody>
      </p:sp>
      <p:sp>
        <p:nvSpPr>
          <p:cNvPr id="711685" name="Text Box 5"/>
          <p:cNvSpPr txBox="1">
            <a:spLocks noChangeArrowheads="1"/>
          </p:cNvSpPr>
          <p:nvPr/>
        </p:nvSpPr>
        <p:spPr bwMode="auto">
          <a:xfrm>
            <a:off x="5781675" y="2949575"/>
            <a:ext cx="3286125" cy="708025"/>
          </a:xfrm>
          <a:prstGeom prst="rect">
            <a:avLst/>
          </a:prstGeom>
          <a:solidFill>
            <a:srgbClr val="FFFF99"/>
          </a:solidFill>
          <a:ln w="349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CDFT -  low barriers,</a:t>
            </a:r>
          </a:p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Skyrme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EDF – high barriers</a:t>
            </a:r>
          </a:p>
        </p:txBody>
      </p:sp>
      <p:sp>
        <p:nvSpPr>
          <p:cNvPr id="711688" name="Text Box 8"/>
          <p:cNvSpPr txBox="1">
            <a:spLocks noChangeArrowheads="1"/>
          </p:cNvSpPr>
          <p:nvPr/>
        </p:nvSpPr>
        <p:spPr bwMode="auto">
          <a:xfrm>
            <a:off x="5791200" y="3886200"/>
            <a:ext cx="3200400" cy="646331"/>
          </a:xfrm>
          <a:prstGeom prst="rect">
            <a:avLst/>
          </a:prstGeom>
          <a:solidFill>
            <a:srgbClr val="FFFFCC"/>
          </a:solidFill>
          <a:ln w="38100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from 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Burvenich</a:t>
            </a: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 PRC 69,    </a:t>
            </a:r>
          </a:p>
          <a:p>
            <a:pPr>
              <a:defRPr/>
            </a:pPr>
            <a:r>
              <a:rPr lang="en-US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014307 (2004)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 l="17999" t="16800" r="27000" b="16800"/>
          <a:stretch>
            <a:fillRect/>
          </a:stretch>
        </p:blipFill>
        <p:spPr bwMode="auto">
          <a:xfrm>
            <a:off x="4572000" y="152400"/>
            <a:ext cx="4251325" cy="3208338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 cstate="print"/>
          <a:srcRect l="20250" t="13200" r="17999" b="10800"/>
          <a:stretch>
            <a:fillRect/>
          </a:stretch>
        </p:blipFill>
        <p:spPr bwMode="auto">
          <a:xfrm>
            <a:off x="4572000" y="3505200"/>
            <a:ext cx="4283075" cy="32940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0" y="152400"/>
            <a:ext cx="4470400" cy="830263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Calibri"/>
              </a:rPr>
              <a:t>Why relativistic treatment based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effectLst/>
                <a:latin typeface="Calibri"/>
              </a:rPr>
              <a:t>         on Dirac equation?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066800"/>
            <a:ext cx="30051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No relativistic kinematics,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           HOWEVER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424186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       1.   Spin 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degrees of freedom as well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      as </a:t>
            </a: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spin-orbit interaction 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are obtained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      in a natural way (no extra parameters).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        Spin-orbit </a:t>
            </a:r>
            <a:r>
              <a:rPr lang="en-US" sz="1800" dirty="0" err="1">
                <a:solidFill>
                  <a:prstClr val="black"/>
                </a:solidFill>
                <a:effectLst/>
                <a:latin typeface="Calibri"/>
              </a:rPr>
              <a:t>splittings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are properly </a:t>
            </a:r>
          </a:p>
          <a:p>
            <a:pPr marL="457200" indent="-45720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                      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Calibri"/>
              </a:rPr>
              <a:t> described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810000"/>
            <a:ext cx="44846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2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.  </a:t>
            </a:r>
            <a:r>
              <a:rPr lang="en-US" sz="1800" b="1" dirty="0" err="1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Pseudospin</a:t>
            </a: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 symmetry 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is a relativistic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effect. </a:t>
            </a:r>
            <a:r>
              <a:rPr lang="en-US" sz="1800" dirty="0" err="1">
                <a:solidFill>
                  <a:prstClr val="black"/>
                </a:solidFill>
                <a:effectLst/>
                <a:latin typeface="Calibri"/>
              </a:rPr>
              <a:t>J.Ginocchio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, PRL 78, 436 (1997)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876800"/>
            <a:ext cx="4016375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C0504D">
                    <a:lumMod val="75000"/>
                  </a:srgbClr>
                </a:solidFill>
                <a:effectLst/>
                <a:latin typeface="Calibri"/>
              </a:rPr>
              <a:t>3. Time-odd mean fields 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are defined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</a:rPr>
              <a:t>        via Lorentz covariance 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 very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    weak dependence on the RMF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   </a:t>
            </a:r>
            <a:r>
              <a:rPr lang="en-US" sz="1800" dirty="0" err="1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parametrization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. AA, H. </a:t>
            </a:r>
            <a:r>
              <a:rPr lang="en-US" sz="1800" dirty="0" err="1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Abusara</a:t>
            </a: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effectLst/>
                <a:latin typeface="Calibri"/>
                <a:sym typeface="Wingdings" pitchFamily="2" charset="2"/>
              </a:rPr>
              <a:t>           PRC 81, 014309 (2010)</a:t>
            </a:r>
            <a:endParaRPr lang="en-US" sz="1800" dirty="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17417" name="Right Arrow 9"/>
          <p:cNvSpPr>
            <a:spLocks noChangeArrowheads="1"/>
          </p:cNvSpPr>
          <p:nvPr/>
        </p:nvSpPr>
        <p:spPr bwMode="auto">
          <a:xfrm rot="-1577816">
            <a:off x="4016375" y="2963863"/>
            <a:ext cx="749300" cy="419100"/>
          </a:xfrm>
          <a:prstGeom prst="rightArrow">
            <a:avLst>
              <a:gd name="adj1" fmla="val 50000"/>
              <a:gd name="adj2" fmla="val 50119"/>
            </a:avLst>
          </a:prstGeom>
          <a:solidFill>
            <a:schemeClr val="accent1"/>
          </a:solidFill>
          <a:ln w="38100" algn="ctr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effectLst/>
              <a:latin typeface="Calibri"/>
            </a:endParaRPr>
          </a:p>
        </p:txBody>
      </p:sp>
      <p:sp>
        <p:nvSpPr>
          <p:cNvPr id="17418" name="Right Arrow 10"/>
          <p:cNvSpPr>
            <a:spLocks noChangeArrowheads="1"/>
          </p:cNvSpPr>
          <p:nvPr/>
        </p:nvSpPr>
        <p:spPr bwMode="auto">
          <a:xfrm rot="1016411">
            <a:off x="3733800" y="4495800"/>
            <a:ext cx="762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38100" algn="ctr">
            <a:solidFill>
              <a:srgbClr val="008000"/>
            </a:solidFill>
            <a:round/>
            <a:headEnd/>
            <a:tailEnd type="none" w="lg" len="lg"/>
          </a:ln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effectLst/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"/>
          <p:cNvPicPr>
            <a:picLocks noChangeAspect="1" noChangeArrowheads="1"/>
          </p:cNvPicPr>
          <p:nvPr/>
        </p:nvPicPr>
        <p:blipFill>
          <a:blip r:embed="rId4" cstate="print"/>
          <a:srcRect l="41708" t="53740" r="18086" b="25394"/>
          <a:stretch>
            <a:fillRect/>
          </a:stretch>
        </p:blipFill>
        <p:spPr bwMode="auto">
          <a:xfrm>
            <a:off x="2438400" y="1524000"/>
            <a:ext cx="4699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5" cstate="print"/>
          <a:srcRect l="23622" t="35432" r="11443" b="53740"/>
          <a:stretch>
            <a:fillRect/>
          </a:stretch>
        </p:blipFill>
        <p:spPr bwMode="auto">
          <a:xfrm>
            <a:off x="133350" y="4114800"/>
            <a:ext cx="89344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152400"/>
            <a:ext cx="6737350" cy="52387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</a:rPr>
              <a:t>Covariant density functional (CDF) theory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762000"/>
            <a:ext cx="7304088" cy="70802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The nucleons interact via the exchange of effective mesons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pPr>
              <a:defRPr/>
            </a:pPr>
            <a:r>
              <a:rPr lang="en-US" dirty="0">
                <a:sym typeface="Wingdings" pitchFamily="2" charset="2"/>
              </a:rPr>
              <a:t>                       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effective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Lagrangian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3124200"/>
            <a:ext cx="1550988" cy="101600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Long-range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  attractive</a:t>
            </a:r>
          </a:p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  scalar field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3124200"/>
            <a:ext cx="1966913" cy="101600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 Short-range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repulsive vector</a:t>
            </a:r>
          </a:p>
          <a:p>
            <a:pPr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3276600"/>
            <a:ext cx="1228725" cy="70802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Isovector</a:t>
            </a:r>
            <a:endParaRPr lang="en-US" dirty="0"/>
          </a:p>
          <a:p>
            <a:pPr>
              <a:defRPr/>
            </a:pPr>
            <a:r>
              <a:rPr lang="en-US" dirty="0"/>
              <a:t>  field</a:t>
            </a:r>
          </a:p>
        </p:txBody>
      </p:sp>
      <p:pic>
        <p:nvPicPr>
          <p:cNvPr id="1035" name="Picture 3"/>
          <p:cNvPicPr>
            <a:picLocks noChangeAspect="1" noChangeArrowheads="1"/>
          </p:cNvPicPr>
          <p:nvPr/>
        </p:nvPicPr>
        <p:blipFill>
          <a:blip r:embed="rId6" cstate="print"/>
          <a:srcRect l="50566" t="50197" r="22884" b="39568"/>
          <a:stretch>
            <a:fillRect/>
          </a:stretch>
        </p:blipFill>
        <p:spPr bwMode="auto">
          <a:xfrm>
            <a:off x="433388" y="5105400"/>
            <a:ext cx="21574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4"/>
          <p:cNvPicPr>
            <a:picLocks noChangeAspect="1" noChangeArrowheads="1"/>
          </p:cNvPicPr>
          <p:nvPr/>
        </p:nvPicPr>
        <p:blipFill>
          <a:blip r:embed="rId7" cstate="print"/>
          <a:srcRect l="32849" t="60828" r="32480" b="30118"/>
          <a:stretch>
            <a:fillRect/>
          </a:stretch>
        </p:blipFill>
        <p:spPr bwMode="auto">
          <a:xfrm>
            <a:off x="3200400" y="5181600"/>
            <a:ext cx="28178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19800" y="5238750"/>
            <a:ext cx="1773238" cy="40005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- meson fields</a:t>
            </a:r>
          </a:p>
        </p:txBody>
      </p:sp>
      <p:pic>
        <p:nvPicPr>
          <p:cNvPr id="1038" name="Picture 5"/>
          <p:cNvPicPr>
            <a:picLocks noChangeAspect="1" noChangeArrowheads="1"/>
          </p:cNvPicPr>
          <p:nvPr/>
        </p:nvPicPr>
        <p:blipFill>
          <a:blip r:embed="rId8" cstate="print"/>
          <a:srcRect l="35432" t="50197" r="54257" b="37794"/>
          <a:stretch>
            <a:fillRect/>
          </a:stretch>
        </p:blipFill>
        <p:spPr bwMode="auto">
          <a:xfrm>
            <a:off x="914400" y="5800725"/>
            <a:ext cx="1347788" cy="9810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32225" y="5945188"/>
          <a:ext cx="2111375" cy="760412"/>
        </p:xfrm>
        <a:graphic>
          <a:graphicData uri="http://schemas.openxmlformats.org/presentationml/2006/ole">
            <p:oleObj spid="_x0000_s1026" name="Equation" r:id="rId9" imgW="774360" imgH="27936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86000" y="5827713"/>
            <a:ext cx="1374775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 Mean </a:t>
            </a: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</a:rPr>
              <a:t>  field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9800" y="6019800"/>
            <a:ext cx="28622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Eigenfunctions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7510" y="2590800"/>
            <a:ext cx="4185505" cy="52322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Pairing in fission barriers.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 l="23991" t="31299" r="46136" b="51968"/>
          <a:stretch>
            <a:fillRect/>
          </a:stretch>
        </p:blipFill>
        <p:spPr bwMode="auto">
          <a:xfrm>
            <a:off x="6553200" y="141288"/>
            <a:ext cx="2427288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24728" t="49016" r="42815" b="40157"/>
          <a:stretch>
            <a:fillRect/>
          </a:stretch>
        </p:blipFill>
        <p:spPr bwMode="auto">
          <a:xfrm>
            <a:off x="6429375" y="1127125"/>
            <a:ext cx="26384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 l="23991" t="67912" r="46506" b="17126"/>
          <a:stretch>
            <a:fillRect/>
          </a:stretch>
        </p:blipFill>
        <p:spPr bwMode="auto">
          <a:xfrm>
            <a:off x="6594475" y="1830388"/>
            <a:ext cx="23971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 cstate="print"/>
          <a:srcRect l="24361" t="23032" r="55363" b="59647"/>
          <a:stretch>
            <a:fillRect/>
          </a:stretch>
        </p:blipFill>
        <p:spPr bwMode="auto">
          <a:xfrm>
            <a:off x="7010400" y="2743200"/>
            <a:ext cx="164782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90600" y="228600"/>
            <a:ext cx="4495800" cy="4619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sx="1000" sy="1000" algn="tl">
                    <a:srgbClr val="000000"/>
                  </a:outerShdw>
                </a:effectLst>
              </a:rPr>
              <a:t> 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1.   RMF + BCS framework</a:t>
            </a: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5" cstate="print"/>
          <a:srcRect l="14764" t="16534" r="35802" b="49606"/>
          <a:stretch>
            <a:fillRect/>
          </a:stretch>
        </p:blipFill>
        <p:spPr bwMode="auto">
          <a:xfrm>
            <a:off x="381000" y="3352800"/>
            <a:ext cx="63277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5" cstate="print"/>
          <a:srcRect l="14764" t="83858" r="35802" b="7677"/>
          <a:stretch>
            <a:fillRect/>
          </a:stretch>
        </p:blipFill>
        <p:spPr bwMode="auto">
          <a:xfrm>
            <a:off x="304800" y="6027738"/>
            <a:ext cx="63277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 cstate="print"/>
          <a:srcRect l="28789" t="71457" r="66068" b="24213"/>
          <a:stretch>
            <a:fillRect/>
          </a:stretch>
        </p:blipFill>
        <p:spPr bwMode="auto">
          <a:xfrm>
            <a:off x="2057400" y="4800600"/>
            <a:ext cx="6588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3"/>
          <p:cNvPicPr>
            <a:picLocks noChangeAspect="1" noChangeArrowheads="1"/>
          </p:cNvPicPr>
          <p:nvPr/>
        </p:nvPicPr>
        <p:blipFill>
          <a:blip r:embed="rId6" cstate="print"/>
          <a:srcRect l="29527" t="43701" r="12918" b="40749"/>
          <a:stretch>
            <a:fillRect/>
          </a:stretch>
        </p:blipFill>
        <p:spPr bwMode="auto">
          <a:xfrm>
            <a:off x="1066800" y="838200"/>
            <a:ext cx="46783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4"/>
          <p:cNvPicPr>
            <a:picLocks noChangeAspect="1" noChangeArrowheads="1"/>
          </p:cNvPicPr>
          <p:nvPr/>
        </p:nvPicPr>
        <p:blipFill>
          <a:blip r:embed="rId6" cstate="print"/>
          <a:srcRect l="29527" t="84448" r="54996" b="7088"/>
          <a:stretch>
            <a:fillRect/>
          </a:stretch>
        </p:blipFill>
        <p:spPr bwMode="auto">
          <a:xfrm>
            <a:off x="762000" y="1828800"/>
            <a:ext cx="12573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TextBox 18"/>
          <p:cNvSpPr txBox="1">
            <a:spLocks noChangeArrowheads="1"/>
          </p:cNvSpPr>
          <p:nvPr/>
        </p:nvSpPr>
        <p:spPr bwMode="auto">
          <a:xfrm>
            <a:off x="228600" y="2362200"/>
            <a:ext cx="2703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g=0.8, 0.9, 1, 1.1, 1.2</a:t>
            </a:r>
          </a:p>
        </p:txBody>
      </p:sp>
      <p:pic>
        <p:nvPicPr>
          <p:cNvPr id="21517" name="Picture 15"/>
          <p:cNvPicPr>
            <a:picLocks noChangeAspect="1" noChangeArrowheads="1"/>
          </p:cNvPicPr>
          <p:nvPr/>
        </p:nvPicPr>
        <p:blipFill>
          <a:blip r:embed="rId7" cstate="print"/>
          <a:srcRect l="26205" t="52559" r="21407" b="17717"/>
          <a:stretch>
            <a:fillRect/>
          </a:stretch>
        </p:blipFill>
        <p:spPr bwMode="auto">
          <a:xfrm>
            <a:off x="3810000" y="1828800"/>
            <a:ext cx="23241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 bwMode="auto">
          <a:xfrm>
            <a:off x="1143000" y="2819400"/>
            <a:ext cx="914400" cy="381000"/>
          </a:xfrm>
          <a:prstGeom prst="downArrow">
            <a:avLst/>
          </a:prstGeom>
          <a:solidFill>
            <a:schemeClr val="accent1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ight Arrow Callout 15"/>
          <p:cNvSpPr/>
          <p:nvPr/>
        </p:nvSpPr>
        <p:spPr bwMode="auto">
          <a:xfrm>
            <a:off x="2971800" y="1828800"/>
            <a:ext cx="533400" cy="990600"/>
          </a:xfrm>
          <a:prstGeom prst="rightArrowCallout">
            <a:avLst/>
          </a:prstGeom>
          <a:solidFill>
            <a:srgbClr val="FFFF00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20" name="Picture 2"/>
          <p:cNvPicPr>
            <a:picLocks noChangeAspect="1" noChangeArrowheads="1"/>
          </p:cNvPicPr>
          <p:nvPr/>
        </p:nvPicPr>
        <p:blipFill>
          <a:blip r:embed="rId5" cstate="print"/>
          <a:srcRect l="28789" t="71457" r="66068" b="24213"/>
          <a:stretch>
            <a:fillRect/>
          </a:stretch>
        </p:blipFill>
        <p:spPr bwMode="auto">
          <a:xfrm>
            <a:off x="5056188" y="5257800"/>
            <a:ext cx="65881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Down Arrow 17"/>
          <p:cNvSpPr/>
          <p:nvPr/>
        </p:nvSpPr>
        <p:spPr bwMode="auto">
          <a:xfrm>
            <a:off x="4800600" y="2819400"/>
            <a:ext cx="762000" cy="381000"/>
          </a:xfrm>
          <a:prstGeom prst="downArrow">
            <a:avLst/>
          </a:prstGeom>
          <a:solidFill>
            <a:srgbClr val="FF0000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794544" y="4585494"/>
            <a:ext cx="2103438" cy="4000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Energy  E [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</a:rPr>
              <a:t>MeV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</a:rPr>
              <a:t>]</a:t>
            </a:r>
          </a:p>
        </p:txBody>
      </p:sp>
      <p:cxnSp>
        <p:nvCxnSpPr>
          <p:cNvPr id="21523" name="Straight Connector 20"/>
          <p:cNvCxnSpPr>
            <a:cxnSpLocks noChangeShapeType="1"/>
          </p:cNvCxnSpPr>
          <p:nvPr/>
        </p:nvCxnSpPr>
        <p:spPr bwMode="auto">
          <a:xfrm rot="16200000" flipH="1">
            <a:off x="4686300" y="1638300"/>
            <a:ext cx="3352800" cy="76200"/>
          </a:xfrm>
          <a:prstGeom prst="line">
            <a:avLst/>
          </a:prstGeom>
          <a:noFill/>
          <a:ln w="38100" cap="sq" algn="ctr">
            <a:solidFill>
              <a:srgbClr val="003366"/>
            </a:solidFill>
            <a:round/>
            <a:headEnd type="none" w="sm" len="sm"/>
            <a:tailEnd type="none" w="sm" len="sm"/>
          </a:ln>
        </p:spPr>
      </p:cxnSp>
      <p:pic>
        <p:nvPicPr>
          <p:cNvPr id="21524" name="Picture 21"/>
          <p:cNvPicPr>
            <a:picLocks noChangeAspect="1" noChangeArrowheads="1"/>
          </p:cNvPicPr>
          <p:nvPr/>
        </p:nvPicPr>
        <p:blipFill>
          <a:blip r:embed="rId5" cstate="print"/>
          <a:srcRect l="32849" t="59055" r="62009" b="37206"/>
          <a:stretch>
            <a:fillRect/>
          </a:stretch>
        </p:blipFill>
        <p:spPr bwMode="auto">
          <a:xfrm>
            <a:off x="2590800" y="3962400"/>
            <a:ext cx="658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5" name="Picture 22"/>
          <p:cNvPicPr>
            <a:picLocks noChangeAspect="1" noChangeArrowheads="1"/>
          </p:cNvPicPr>
          <p:nvPr/>
        </p:nvPicPr>
        <p:blipFill>
          <a:blip r:embed="rId5" cstate="print"/>
          <a:srcRect l="32849" t="59055" r="62009" b="37206"/>
          <a:stretch>
            <a:fillRect/>
          </a:stretch>
        </p:blipFill>
        <p:spPr bwMode="auto">
          <a:xfrm>
            <a:off x="5410200" y="4343400"/>
            <a:ext cx="658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962400" y="4191000"/>
            <a:ext cx="976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aseline="30000" dirty="0">
                <a:solidFill>
                  <a:schemeClr val="accent4">
                    <a:lumMod val="10000"/>
                  </a:schemeClr>
                </a:solidFill>
              </a:rPr>
              <a:t>240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</a:rPr>
              <a:t>Pu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2750" y="4343400"/>
            <a:ext cx="23812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S.Karatzikos</a:t>
            </a:r>
            <a:r>
              <a:rPr lang="en-US" dirty="0"/>
              <a:t>, AA,</a:t>
            </a:r>
          </a:p>
          <a:p>
            <a:pPr>
              <a:defRPr/>
            </a:pPr>
            <a:r>
              <a:rPr lang="en-US" dirty="0" err="1"/>
              <a:t>G.Lalazissis</a:t>
            </a:r>
            <a:r>
              <a:rPr lang="en-US" dirty="0"/>
              <a:t>, </a:t>
            </a:r>
            <a:r>
              <a:rPr lang="en-US" dirty="0" err="1"/>
              <a:t>P.Ring</a:t>
            </a:r>
            <a:r>
              <a:rPr lang="en-US" dirty="0"/>
              <a:t>,</a:t>
            </a:r>
          </a:p>
          <a:p>
            <a:pPr>
              <a:defRPr/>
            </a:pPr>
            <a:r>
              <a:rPr lang="en-US" dirty="0"/>
              <a:t>PLB 689, 72 (2010)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 cstate="print"/>
          <a:srcRect l="15134" t="30118" r="22514" b="51968"/>
          <a:stretch>
            <a:fillRect/>
          </a:stretch>
        </p:blipFill>
        <p:spPr bwMode="auto">
          <a:xfrm>
            <a:off x="3886200" y="152400"/>
            <a:ext cx="5067300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 cstate="print"/>
          <a:srcRect l="15871" t="66731" r="57579" b="17717"/>
          <a:stretch>
            <a:fillRect/>
          </a:stretch>
        </p:blipFill>
        <p:spPr bwMode="auto">
          <a:xfrm>
            <a:off x="457200" y="838200"/>
            <a:ext cx="215741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 l="15871" t="19489" r="58685" b="64961"/>
          <a:stretch>
            <a:fillRect/>
          </a:stretch>
        </p:blipFill>
        <p:spPr bwMode="auto">
          <a:xfrm>
            <a:off x="3200400" y="1219200"/>
            <a:ext cx="206851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 l="15871" t="56693" r="58685" b="28937"/>
          <a:stretch>
            <a:fillRect/>
          </a:stretch>
        </p:blipFill>
        <p:spPr bwMode="auto">
          <a:xfrm>
            <a:off x="5791200" y="1143000"/>
            <a:ext cx="20685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5" cstate="print"/>
          <a:srcRect l="16240" t="13583" r="5907" b="72047"/>
          <a:stretch>
            <a:fillRect/>
          </a:stretch>
        </p:blipFill>
        <p:spPr bwMode="auto">
          <a:xfrm>
            <a:off x="228600" y="2057400"/>
            <a:ext cx="6327775" cy="73025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57200" y="228600"/>
            <a:ext cx="3124200" cy="4603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sx="1000" sy="1000" algn="tl">
                    <a:srgbClr val="000000"/>
                  </a:outerShdw>
                </a:effectLst>
              </a:rPr>
              <a:t>  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sx="1000" sy="1000" algn="tl">
                    <a:srgbClr val="000000"/>
                  </a:outerShdw>
                </a:effectLst>
              </a:rPr>
              <a:t>2.   RHB framework</a:t>
            </a:r>
          </a:p>
        </p:txBody>
      </p:sp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6" cstate="print"/>
          <a:srcRect l="14764" t="50197" r="35802" b="7677"/>
          <a:stretch>
            <a:fillRect/>
          </a:stretch>
        </p:blipFill>
        <p:spPr bwMode="auto">
          <a:xfrm>
            <a:off x="1752600" y="3487738"/>
            <a:ext cx="6327775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 bwMode="auto">
          <a:xfrm>
            <a:off x="2895600" y="2819400"/>
            <a:ext cx="685800" cy="762000"/>
          </a:xfrm>
          <a:prstGeom prst="downArrow">
            <a:avLst/>
          </a:prstGeom>
          <a:solidFill>
            <a:schemeClr val="accent1"/>
          </a:solidFill>
          <a:ln w="38100" cap="sq" cmpd="sng" algn="ctr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 bwMode="auto">
          <a:xfrm>
            <a:off x="7162800" y="3048000"/>
            <a:ext cx="685800" cy="609600"/>
          </a:xfrm>
          <a:prstGeom prst="downArrow">
            <a:avLst/>
          </a:prstGeom>
          <a:solidFill>
            <a:srgbClr val="FF0000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539" name="Picture 7"/>
          <p:cNvPicPr>
            <a:picLocks noChangeAspect="1" noChangeArrowheads="1"/>
          </p:cNvPicPr>
          <p:nvPr/>
        </p:nvPicPr>
        <p:blipFill>
          <a:blip r:embed="rId5" cstate="print"/>
          <a:srcRect l="16240" t="85039" r="46136" b="7677"/>
          <a:stretch>
            <a:fillRect/>
          </a:stretch>
        </p:blipFill>
        <p:spPr bwMode="auto">
          <a:xfrm>
            <a:off x="5791200" y="2590800"/>
            <a:ext cx="3057525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81600" y="4038600"/>
            <a:ext cx="976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aseline="30000" dirty="0">
                <a:solidFill>
                  <a:schemeClr val="accent4">
                    <a:lumMod val="10000"/>
                  </a:schemeClr>
                </a:solidFill>
              </a:rPr>
              <a:t>240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</a:rPr>
              <a:t>Pu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03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03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solidFill>
            <a:schemeClr val="tx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solidFill>
            <a:schemeClr val="tx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solidFill>
            <a:schemeClr val="tx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03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603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solidFill>
            <a:schemeClr val="tx1"/>
          </a:solidFill>
          <a:prstDash val="das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8010</TotalTime>
  <Words>1553</Words>
  <Application>Microsoft Office PowerPoint</Application>
  <PresentationFormat>On-screen Show (4:3)</PresentationFormat>
  <Paragraphs>316</Paragraphs>
  <Slides>38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Textured</vt:lpstr>
      <vt:lpstr>Office Theme</vt:lpstr>
      <vt:lpstr>1_Office Theme</vt:lpstr>
      <vt:lpstr>2_Office Theme</vt:lpstr>
      <vt:lpstr>1_Textured</vt:lpstr>
      <vt:lpstr>3_Office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University of Notre Dame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Anatoli Afanasjev</dc:creator>
  <cp:lastModifiedBy>Anatoli</cp:lastModifiedBy>
  <cp:revision>173</cp:revision>
  <cp:lastPrinted>1601-01-01T00:00:00Z</cp:lastPrinted>
  <dcterms:created xsi:type="dcterms:W3CDTF">2003-02-21T18:52:06Z</dcterms:created>
  <dcterms:modified xsi:type="dcterms:W3CDTF">2011-09-30T13:42:38Z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2</vt:i4>
  </property>
  <property fmtid="{D5CDD505-2E9C-101B-9397-08002B2CF9AE}" pid="3" name="LCID">
    <vt:i4>1033</vt:i4>
  </property>
</Properties>
</file>